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Playpen Sans" panose="020B0604020202020204" charset="0"/>
      <p:regular r:id="rId22"/>
    </p:embeddedFont>
    <p:embeddedFont>
      <p:font typeface="Playpen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jpeg"/><Relationship Id="rId4" Type="http://schemas.openxmlformats.org/officeDocument/2006/relationships/image" Target="../media/image3.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github.com/AditraFajarSabriDirta/Program-Sistem-Voting/blob/main/2400018120_Aditra%20Fajar%20Sabri%20Dirta_Tugas%20Akhir%20Dsk.as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4" name="Freeform 4"/>
          <p:cNvSpPr/>
          <p:nvPr/>
        </p:nvSpPr>
        <p:spPr>
          <a:xfrm>
            <a:off x="14828873" y="3231435"/>
            <a:ext cx="4526280" cy="8229600"/>
          </a:xfrm>
          <a:custGeom>
            <a:avLst/>
            <a:gdLst/>
            <a:ahLst/>
            <a:cxnLst/>
            <a:rect l="l" t="t" r="r" b="b"/>
            <a:pathLst>
              <a:path w="4526280" h="8229600">
                <a:moveTo>
                  <a:pt x="0" y="0"/>
                </a:moveTo>
                <a:lnTo>
                  <a:pt x="4526280" y="0"/>
                </a:lnTo>
                <a:lnTo>
                  <a:pt x="4526280" y="8229600"/>
                </a:lnTo>
                <a:lnTo>
                  <a:pt x="0" y="8229600"/>
                </a:lnTo>
                <a:lnTo>
                  <a:pt x="0" y="0"/>
                </a:lnTo>
                <a:close/>
              </a:path>
            </a:pathLst>
          </a:custGeom>
          <a:blipFill>
            <a:blip r:embed="rId4"/>
            <a:stretch>
              <a:fillRect/>
            </a:stretch>
          </a:blipFill>
        </p:spPr>
      </p:sp>
      <p:sp>
        <p:nvSpPr>
          <p:cNvPr id="5" name="Freeform 5"/>
          <p:cNvSpPr/>
          <p:nvPr/>
        </p:nvSpPr>
        <p:spPr>
          <a:xfrm rot="-4734906" flipH="1">
            <a:off x="-705197" y="-1154170"/>
            <a:ext cx="4662690" cy="3765122"/>
          </a:xfrm>
          <a:custGeom>
            <a:avLst/>
            <a:gdLst/>
            <a:ahLst/>
            <a:cxnLst/>
            <a:rect l="l" t="t" r="r" b="b"/>
            <a:pathLst>
              <a:path w="4662690" h="3765122">
                <a:moveTo>
                  <a:pt x="4662690" y="0"/>
                </a:moveTo>
                <a:lnTo>
                  <a:pt x="0" y="0"/>
                </a:lnTo>
                <a:lnTo>
                  <a:pt x="0" y="3765122"/>
                </a:lnTo>
                <a:lnTo>
                  <a:pt x="4662690" y="3765122"/>
                </a:lnTo>
                <a:lnTo>
                  <a:pt x="4662690" y="0"/>
                </a:lnTo>
                <a:close/>
              </a:path>
            </a:pathLst>
          </a:custGeom>
          <a:blipFill>
            <a:blip r:embed="rId5"/>
            <a:stretch>
              <a:fillRect/>
            </a:stretch>
          </a:blipFill>
        </p:spPr>
      </p:sp>
      <p:sp>
        <p:nvSpPr>
          <p:cNvPr id="6" name="Freeform 6"/>
          <p:cNvSpPr/>
          <p:nvPr/>
        </p:nvSpPr>
        <p:spPr>
          <a:xfrm>
            <a:off x="15470186" y="0"/>
            <a:ext cx="3578229" cy="7346235"/>
          </a:xfrm>
          <a:custGeom>
            <a:avLst/>
            <a:gdLst/>
            <a:ahLst/>
            <a:cxnLst/>
            <a:rect l="l" t="t" r="r" b="b"/>
            <a:pathLst>
              <a:path w="3578229" h="7346235">
                <a:moveTo>
                  <a:pt x="0" y="0"/>
                </a:moveTo>
                <a:lnTo>
                  <a:pt x="3578228" y="0"/>
                </a:lnTo>
                <a:lnTo>
                  <a:pt x="3578228" y="7346235"/>
                </a:lnTo>
                <a:lnTo>
                  <a:pt x="0" y="7346235"/>
                </a:lnTo>
                <a:lnTo>
                  <a:pt x="0" y="0"/>
                </a:lnTo>
                <a:close/>
              </a:path>
            </a:pathLst>
          </a:custGeom>
          <a:blipFill>
            <a:blip r:embed="rId6"/>
            <a:stretch>
              <a:fillRect/>
            </a:stretch>
          </a:blipFill>
        </p:spPr>
      </p:sp>
      <p:sp>
        <p:nvSpPr>
          <p:cNvPr id="7" name="Freeform 7"/>
          <p:cNvSpPr/>
          <p:nvPr/>
        </p:nvSpPr>
        <p:spPr>
          <a:xfrm rot="-10045849">
            <a:off x="13141255" y="7471385"/>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8" name="Freeform 8"/>
          <p:cNvSpPr/>
          <p:nvPr/>
        </p:nvSpPr>
        <p:spPr>
          <a:xfrm rot="8664082" flipH="1">
            <a:off x="-2612428" y="2843684"/>
            <a:ext cx="3578229" cy="7346235"/>
          </a:xfrm>
          <a:custGeom>
            <a:avLst/>
            <a:gdLst/>
            <a:ahLst/>
            <a:cxnLst/>
            <a:rect l="l" t="t" r="r" b="b"/>
            <a:pathLst>
              <a:path w="3578229" h="7346235">
                <a:moveTo>
                  <a:pt x="3578229" y="0"/>
                </a:moveTo>
                <a:lnTo>
                  <a:pt x="0" y="0"/>
                </a:lnTo>
                <a:lnTo>
                  <a:pt x="0" y="7346235"/>
                </a:lnTo>
                <a:lnTo>
                  <a:pt x="3578229" y="7346235"/>
                </a:lnTo>
                <a:lnTo>
                  <a:pt x="3578229" y="0"/>
                </a:lnTo>
                <a:close/>
              </a:path>
            </a:pathLst>
          </a:custGeom>
          <a:blipFill>
            <a:blip r:embed="rId6"/>
            <a:stretch>
              <a:fillRect/>
            </a:stretch>
          </a:blipFill>
        </p:spPr>
      </p:sp>
      <p:sp>
        <p:nvSpPr>
          <p:cNvPr id="9" name="Freeform 9"/>
          <p:cNvSpPr/>
          <p:nvPr/>
        </p:nvSpPr>
        <p:spPr>
          <a:xfrm>
            <a:off x="4025059" y="1366588"/>
            <a:ext cx="1605499" cy="1605499"/>
          </a:xfrm>
          <a:custGeom>
            <a:avLst/>
            <a:gdLst/>
            <a:ahLst/>
            <a:cxnLst/>
            <a:rect l="l" t="t" r="r" b="b"/>
            <a:pathLst>
              <a:path w="1605499" h="1605499">
                <a:moveTo>
                  <a:pt x="0" y="0"/>
                </a:moveTo>
                <a:lnTo>
                  <a:pt x="1605499" y="0"/>
                </a:lnTo>
                <a:lnTo>
                  <a:pt x="1605499" y="1605499"/>
                </a:lnTo>
                <a:lnTo>
                  <a:pt x="0" y="1605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4589727" y="7035307"/>
            <a:ext cx="1408932" cy="1408932"/>
          </a:xfrm>
          <a:custGeom>
            <a:avLst/>
            <a:gdLst/>
            <a:ahLst/>
            <a:cxnLst/>
            <a:rect l="l" t="t" r="r" b="b"/>
            <a:pathLst>
              <a:path w="1408932" h="1408932">
                <a:moveTo>
                  <a:pt x="0" y="0"/>
                </a:moveTo>
                <a:lnTo>
                  <a:pt x="1408933" y="0"/>
                </a:lnTo>
                <a:lnTo>
                  <a:pt x="1408933" y="1408932"/>
                </a:lnTo>
                <a:lnTo>
                  <a:pt x="0" y="14089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998660" y="6516801"/>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1196209">
            <a:off x="12078420" y="1368067"/>
            <a:ext cx="4176366" cy="2414817"/>
          </a:xfrm>
          <a:custGeom>
            <a:avLst/>
            <a:gdLst/>
            <a:ahLst/>
            <a:cxnLst/>
            <a:rect l="l" t="t" r="r" b="b"/>
            <a:pathLst>
              <a:path w="4176366" h="2414817">
                <a:moveTo>
                  <a:pt x="0" y="0"/>
                </a:moveTo>
                <a:lnTo>
                  <a:pt x="4176366" y="0"/>
                </a:lnTo>
                <a:lnTo>
                  <a:pt x="4176366" y="2414817"/>
                </a:lnTo>
                <a:lnTo>
                  <a:pt x="0" y="2414817"/>
                </a:lnTo>
                <a:lnTo>
                  <a:pt x="0" y="0"/>
                </a:lnTo>
                <a:close/>
              </a:path>
            </a:pathLst>
          </a:custGeom>
          <a:blipFill>
            <a:blip r:embed="rId11"/>
            <a:stretch>
              <a:fillRect b="-51329"/>
            </a:stretch>
          </a:blipFill>
        </p:spPr>
      </p:sp>
      <p:sp>
        <p:nvSpPr>
          <p:cNvPr id="14" name="Freeform 14"/>
          <p:cNvSpPr/>
          <p:nvPr/>
        </p:nvSpPr>
        <p:spPr>
          <a:xfrm rot="2923274" flipV="1">
            <a:off x="1943673" y="7123660"/>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11"/>
            <a:stretch>
              <a:fillRect b="-51329"/>
            </a:stretch>
          </a:blipFill>
        </p:spPr>
      </p:sp>
      <p:sp>
        <p:nvSpPr>
          <p:cNvPr id="15" name="TextBox 15"/>
          <p:cNvSpPr txBox="1"/>
          <p:nvPr/>
        </p:nvSpPr>
        <p:spPr>
          <a:xfrm>
            <a:off x="3438919" y="2535106"/>
            <a:ext cx="11150809" cy="2608394"/>
          </a:xfrm>
          <a:prstGeom prst="rect">
            <a:avLst/>
          </a:prstGeom>
        </p:spPr>
        <p:txBody>
          <a:bodyPr lIns="0" tIns="0" rIns="0" bIns="0" rtlCol="0" anchor="t">
            <a:spAutoFit/>
          </a:bodyPr>
          <a:lstStyle/>
          <a:p>
            <a:pPr algn="ctr">
              <a:lnSpc>
                <a:spcPts val="10089"/>
              </a:lnSpc>
            </a:pPr>
            <a:r>
              <a:rPr lang="en-US" sz="9701" b="1">
                <a:solidFill>
                  <a:srgbClr val="FFFFFF"/>
                </a:solidFill>
                <a:latin typeface="Playpen Sans Bold"/>
                <a:ea typeface="Playpen Sans Bold"/>
                <a:cs typeface="Playpen Sans Bold"/>
                <a:sym typeface="Playpen Sans Bold"/>
              </a:rPr>
              <a:t>PROGRAM SISTEM VOTING</a:t>
            </a:r>
          </a:p>
        </p:txBody>
      </p:sp>
      <p:sp>
        <p:nvSpPr>
          <p:cNvPr id="16" name="TextBox 16"/>
          <p:cNvSpPr txBox="1"/>
          <p:nvPr/>
        </p:nvSpPr>
        <p:spPr>
          <a:xfrm>
            <a:off x="4085131" y="5875695"/>
            <a:ext cx="10117738" cy="1952250"/>
          </a:xfrm>
          <a:prstGeom prst="rect">
            <a:avLst/>
          </a:prstGeom>
        </p:spPr>
        <p:txBody>
          <a:bodyPr lIns="0" tIns="0" rIns="0" bIns="0" rtlCol="0" anchor="t">
            <a:spAutoFit/>
          </a:bodyPr>
          <a:lstStyle/>
          <a:p>
            <a:pPr algn="ctr">
              <a:lnSpc>
                <a:spcPts val="5107"/>
              </a:lnSpc>
            </a:pPr>
            <a:r>
              <a:rPr lang="en-US" sz="4441" b="1" dirty="0">
                <a:solidFill>
                  <a:schemeClr val="bg1"/>
                </a:solidFill>
                <a:latin typeface="Playpen Sans Bold"/>
                <a:ea typeface="Playpen Sans Bold"/>
                <a:cs typeface="Playpen Sans Bold"/>
                <a:sym typeface="Playpen Sans Bold"/>
              </a:rPr>
              <a:t>Nama :Aditra Fajar Sabri Dirta</a:t>
            </a:r>
          </a:p>
          <a:p>
            <a:pPr algn="ctr">
              <a:lnSpc>
                <a:spcPts val="5107"/>
              </a:lnSpc>
            </a:pPr>
            <a:r>
              <a:rPr lang="en-US" sz="4441" b="1" dirty="0">
                <a:solidFill>
                  <a:schemeClr val="bg1"/>
                </a:solidFill>
                <a:latin typeface="Playpen Sans Bold"/>
                <a:ea typeface="Playpen Sans Bold"/>
                <a:cs typeface="Playpen Sans Bold"/>
                <a:sym typeface="Playpen Sans Bold"/>
              </a:rPr>
              <a:t>NIM : 2400018120</a:t>
            </a:r>
          </a:p>
          <a:p>
            <a:pPr algn="ctr">
              <a:lnSpc>
                <a:spcPts val="5107"/>
              </a:lnSpc>
            </a:pPr>
            <a:r>
              <a:rPr lang="en-US" sz="4441" b="1" dirty="0" err="1">
                <a:solidFill>
                  <a:schemeClr val="bg1"/>
                </a:solidFill>
                <a:latin typeface="Playpen Sans Bold"/>
                <a:ea typeface="Playpen Sans Bold"/>
                <a:cs typeface="Playpen Sans Bold"/>
                <a:sym typeface="Playpen Sans Bold"/>
              </a:rPr>
              <a:t>Kelas</a:t>
            </a:r>
            <a:r>
              <a:rPr lang="en-US" sz="4441" b="1" dirty="0">
                <a:solidFill>
                  <a:schemeClr val="bg1"/>
                </a:solidFill>
                <a:latin typeface="Playpen Sans Bold"/>
                <a:ea typeface="Playpen Sans Bold"/>
                <a:cs typeface="Playpen Sans Bold"/>
                <a:sym typeface="Playpen Sans Bold"/>
              </a:rPr>
              <a:t> : 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4937467" y="2670795"/>
            <a:ext cx="6716860" cy="6716860"/>
          </a:xfrm>
          <a:custGeom>
            <a:avLst/>
            <a:gdLst/>
            <a:ahLst/>
            <a:cxnLst/>
            <a:rect l="l" t="t" r="r" b="b"/>
            <a:pathLst>
              <a:path w="6716860" h="6716860">
                <a:moveTo>
                  <a:pt x="0" y="0"/>
                </a:moveTo>
                <a:lnTo>
                  <a:pt x="6716859" y="0"/>
                </a:lnTo>
                <a:lnTo>
                  <a:pt x="6716859" y="6716859"/>
                </a:lnTo>
                <a:lnTo>
                  <a:pt x="0" y="6716859"/>
                </a:lnTo>
                <a:lnTo>
                  <a:pt x="0" y="0"/>
                </a:lnTo>
                <a:close/>
              </a:path>
            </a:pathLst>
          </a:custGeom>
          <a:blipFill>
            <a:blip r:embed="rId10"/>
            <a:stretch>
              <a:fillRect/>
            </a:stretch>
          </a:blipFill>
        </p:spPr>
      </p:sp>
      <p:sp>
        <p:nvSpPr>
          <p:cNvPr id="14" name="TextBox 14"/>
          <p:cNvSpPr txBox="1"/>
          <p:nvPr/>
        </p:nvSpPr>
        <p:spPr>
          <a:xfrm>
            <a:off x="957933" y="1442268"/>
            <a:ext cx="15797429"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RANCANGAN SKETSA APLIKASI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958834" y="1718274"/>
            <a:ext cx="14455289" cy="7242718"/>
          </a:xfrm>
          <a:custGeom>
            <a:avLst/>
            <a:gdLst/>
            <a:ahLst/>
            <a:cxnLst/>
            <a:rect l="l" t="t" r="r" b="b"/>
            <a:pathLst>
              <a:path w="14455289" h="7242718">
                <a:moveTo>
                  <a:pt x="0" y="0"/>
                </a:moveTo>
                <a:lnTo>
                  <a:pt x="14455289" y="0"/>
                </a:lnTo>
                <a:lnTo>
                  <a:pt x="14455289" y="7242717"/>
                </a:lnTo>
                <a:lnTo>
                  <a:pt x="0" y="7242717"/>
                </a:lnTo>
                <a:lnTo>
                  <a:pt x="0" y="0"/>
                </a:lnTo>
                <a:close/>
              </a:path>
            </a:pathLst>
          </a:custGeom>
          <a:blipFill>
            <a:blip r:embed="rId10"/>
            <a:stretch>
              <a:fillRect/>
            </a:stretch>
          </a:blipFill>
        </p:spPr>
      </p:sp>
      <p:sp>
        <p:nvSpPr>
          <p:cNvPr id="14" name="TextBox 14"/>
          <p:cNvSpPr txBox="1"/>
          <p:nvPr/>
        </p:nvSpPr>
        <p:spPr>
          <a:xfrm>
            <a:off x="1708603" y="552633"/>
            <a:ext cx="14390398"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CODE PROGRAM</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708603" y="1811326"/>
            <a:ext cx="15020642" cy="6731502"/>
          </a:xfrm>
          <a:custGeom>
            <a:avLst/>
            <a:gdLst/>
            <a:ahLst/>
            <a:cxnLst/>
            <a:rect l="l" t="t" r="r" b="b"/>
            <a:pathLst>
              <a:path w="15020642" h="6731502">
                <a:moveTo>
                  <a:pt x="0" y="0"/>
                </a:moveTo>
                <a:lnTo>
                  <a:pt x="15020641" y="0"/>
                </a:lnTo>
                <a:lnTo>
                  <a:pt x="15020641" y="6731502"/>
                </a:lnTo>
                <a:lnTo>
                  <a:pt x="0" y="6731502"/>
                </a:lnTo>
                <a:lnTo>
                  <a:pt x="0" y="0"/>
                </a:lnTo>
                <a:close/>
              </a:path>
            </a:pathLst>
          </a:custGeom>
          <a:blipFill>
            <a:blip r:embed="rId10"/>
            <a:stretch>
              <a:fillRect/>
            </a:stretch>
          </a:blipFill>
        </p:spPr>
      </p:sp>
      <p:sp>
        <p:nvSpPr>
          <p:cNvPr id="14" name="TextBox 14"/>
          <p:cNvSpPr txBox="1"/>
          <p:nvPr/>
        </p:nvSpPr>
        <p:spPr>
          <a:xfrm>
            <a:off x="1708603" y="552633"/>
            <a:ext cx="14390398"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CODE PROGRAM</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609060" y="1888634"/>
            <a:ext cx="15650240" cy="6981035"/>
          </a:xfrm>
          <a:custGeom>
            <a:avLst/>
            <a:gdLst/>
            <a:ahLst/>
            <a:cxnLst/>
            <a:rect l="l" t="t" r="r" b="b"/>
            <a:pathLst>
              <a:path w="15650240" h="6981035">
                <a:moveTo>
                  <a:pt x="0" y="0"/>
                </a:moveTo>
                <a:lnTo>
                  <a:pt x="15650240" y="0"/>
                </a:lnTo>
                <a:lnTo>
                  <a:pt x="15650240" y="6981035"/>
                </a:lnTo>
                <a:lnTo>
                  <a:pt x="0" y="6981035"/>
                </a:lnTo>
                <a:lnTo>
                  <a:pt x="0" y="0"/>
                </a:lnTo>
                <a:close/>
              </a:path>
            </a:pathLst>
          </a:custGeom>
          <a:blipFill>
            <a:blip r:embed="rId10"/>
            <a:stretch>
              <a:fillRect/>
            </a:stretch>
          </a:blipFill>
        </p:spPr>
      </p:sp>
      <p:sp>
        <p:nvSpPr>
          <p:cNvPr id="14" name="TextBox 14"/>
          <p:cNvSpPr txBox="1"/>
          <p:nvPr/>
        </p:nvSpPr>
        <p:spPr>
          <a:xfrm>
            <a:off x="1708603" y="552633"/>
            <a:ext cx="14390398"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CODE PROGRAM</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005558" y="1791616"/>
            <a:ext cx="15877988" cy="7140544"/>
          </a:xfrm>
          <a:custGeom>
            <a:avLst/>
            <a:gdLst/>
            <a:ahLst/>
            <a:cxnLst/>
            <a:rect l="l" t="t" r="r" b="b"/>
            <a:pathLst>
              <a:path w="15877988" h="7140544">
                <a:moveTo>
                  <a:pt x="0" y="0"/>
                </a:moveTo>
                <a:lnTo>
                  <a:pt x="15877987" y="0"/>
                </a:lnTo>
                <a:lnTo>
                  <a:pt x="15877987" y="7140544"/>
                </a:lnTo>
                <a:lnTo>
                  <a:pt x="0" y="7140544"/>
                </a:lnTo>
                <a:lnTo>
                  <a:pt x="0" y="0"/>
                </a:lnTo>
                <a:close/>
              </a:path>
            </a:pathLst>
          </a:custGeom>
          <a:blipFill>
            <a:blip r:embed="rId10"/>
            <a:stretch>
              <a:fillRect/>
            </a:stretch>
          </a:blipFill>
        </p:spPr>
      </p:sp>
      <p:sp>
        <p:nvSpPr>
          <p:cNvPr id="14" name="TextBox 14"/>
          <p:cNvSpPr txBox="1"/>
          <p:nvPr/>
        </p:nvSpPr>
        <p:spPr>
          <a:xfrm>
            <a:off x="1708603" y="552633"/>
            <a:ext cx="14390398"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CODE PROGRAM</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3469940" y="1996660"/>
            <a:ext cx="11348119" cy="6293681"/>
          </a:xfrm>
          <a:custGeom>
            <a:avLst/>
            <a:gdLst/>
            <a:ahLst/>
            <a:cxnLst/>
            <a:rect l="l" t="t" r="r" b="b"/>
            <a:pathLst>
              <a:path w="11348119" h="6293681">
                <a:moveTo>
                  <a:pt x="0" y="0"/>
                </a:moveTo>
                <a:lnTo>
                  <a:pt x="11348120" y="0"/>
                </a:lnTo>
                <a:lnTo>
                  <a:pt x="11348120" y="6293680"/>
                </a:lnTo>
                <a:lnTo>
                  <a:pt x="0" y="6293680"/>
                </a:lnTo>
                <a:lnTo>
                  <a:pt x="0" y="0"/>
                </a:lnTo>
                <a:close/>
              </a:path>
            </a:pathLst>
          </a:custGeom>
          <a:blipFill>
            <a:blip r:embed="rId10"/>
            <a:stretch>
              <a:fillRect/>
            </a:stretch>
          </a:blipFill>
        </p:spPr>
      </p:sp>
      <p:sp>
        <p:nvSpPr>
          <p:cNvPr id="14" name="TextBox 14"/>
          <p:cNvSpPr txBox="1"/>
          <p:nvPr/>
        </p:nvSpPr>
        <p:spPr>
          <a:xfrm>
            <a:off x="1708603" y="552633"/>
            <a:ext cx="14390398"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TAMPILAN PROGRAM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3485527" y="1980378"/>
            <a:ext cx="11316947" cy="6326244"/>
          </a:xfrm>
          <a:custGeom>
            <a:avLst/>
            <a:gdLst/>
            <a:ahLst/>
            <a:cxnLst/>
            <a:rect l="l" t="t" r="r" b="b"/>
            <a:pathLst>
              <a:path w="11316947" h="6326244">
                <a:moveTo>
                  <a:pt x="0" y="0"/>
                </a:moveTo>
                <a:lnTo>
                  <a:pt x="11316946" y="0"/>
                </a:lnTo>
                <a:lnTo>
                  <a:pt x="11316946" y="6326244"/>
                </a:lnTo>
                <a:lnTo>
                  <a:pt x="0" y="6326244"/>
                </a:lnTo>
                <a:lnTo>
                  <a:pt x="0" y="0"/>
                </a:lnTo>
                <a:close/>
              </a:path>
            </a:pathLst>
          </a:custGeom>
          <a:blipFill>
            <a:blip r:embed="rId10"/>
            <a:stretch>
              <a:fillRect/>
            </a:stretch>
          </a:blipFill>
        </p:spPr>
      </p:sp>
      <p:sp>
        <p:nvSpPr>
          <p:cNvPr id="14" name="TextBox 14"/>
          <p:cNvSpPr txBox="1"/>
          <p:nvPr/>
        </p:nvSpPr>
        <p:spPr>
          <a:xfrm>
            <a:off x="1708603" y="552633"/>
            <a:ext cx="14390398"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TAMPILAN PROGRAM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4140463" y="2328227"/>
            <a:ext cx="10007073" cy="5630546"/>
          </a:xfrm>
          <a:custGeom>
            <a:avLst/>
            <a:gdLst/>
            <a:ahLst/>
            <a:cxnLst/>
            <a:rect l="l" t="t" r="r" b="b"/>
            <a:pathLst>
              <a:path w="10007073" h="5630546">
                <a:moveTo>
                  <a:pt x="0" y="0"/>
                </a:moveTo>
                <a:lnTo>
                  <a:pt x="10007074" y="0"/>
                </a:lnTo>
                <a:lnTo>
                  <a:pt x="10007074" y="5630546"/>
                </a:lnTo>
                <a:lnTo>
                  <a:pt x="0" y="5630546"/>
                </a:lnTo>
                <a:lnTo>
                  <a:pt x="0" y="0"/>
                </a:lnTo>
                <a:close/>
              </a:path>
            </a:pathLst>
          </a:custGeom>
          <a:blipFill>
            <a:blip r:embed="rId10"/>
            <a:stretch>
              <a:fillRect/>
            </a:stretch>
          </a:blipFill>
        </p:spPr>
      </p:sp>
      <p:sp>
        <p:nvSpPr>
          <p:cNvPr id="14" name="TextBox 14"/>
          <p:cNvSpPr txBox="1"/>
          <p:nvPr/>
        </p:nvSpPr>
        <p:spPr>
          <a:xfrm>
            <a:off x="1708603" y="552633"/>
            <a:ext cx="14390398"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TAMPILAN PROGRAM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028700" y="9267772"/>
            <a:ext cx="675776" cy="675776"/>
          </a:xfrm>
          <a:custGeom>
            <a:avLst/>
            <a:gdLst/>
            <a:ahLst/>
            <a:cxnLst/>
            <a:rect l="l" t="t" r="r" b="b"/>
            <a:pathLst>
              <a:path w="675776" h="675776">
                <a:moveTo>
                  <a:pt x="0" y="0"/>
                </a:moveTo>
                <a:lnTo>
                  <a:pt x="675776" y="0"/>
                </a:lnTo>
                <a:lnTo>
                  <a:pt x="675776"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1101683">
            <a:off x="14345773" y="-170538"/>
            <a:ext cx="3086985" cy="1784926"/>
          </a:xfrm>
          <a:custGeom>
            <a:avLst/>
            <a:gdLst/>
            <a:ahLst/>
            <a:cxnLst/>
            <a:rect l="l" t="t" r="r" b="b"/>
            <a:pathLst>
              <a:path w="3086985" h="1784926">
                <a:moveTo>
                  <a:pt x="0" y="0"/>
                </a:moveTo>
                <a:lnTo>
                  <a:pt x="3086985" y="0"/>
                </a:lnTo>
                <a:lnTo>
                  <a:pt x="3086985" y="1784926"/>
                </a:lnTo>
                <a:lnTo>
                  <a:pt x="0" y="1784926"/>
                </a:lnTo>
                <a:lnTo>
                  <a:pt x="0" y="0"/>
                </a:lnTo>
                <a:close/>
              </a:path>
            </a:pathLst>
          </a:custGeom>
          <a:blipFill>
            <a:blip r:embed="rId9"/>
            <a:stretch>
              <a:fillRect b="-51329"/>
            </a:stretch>
          </a:blipFill>
        </p:spPr>
      </p:sp>
      <p:sp>
        <p:nvSpPr>
          <p:cNvPr id="11" name="Freeform 11"/>
          <p:cNvSpPr/>
          <p:nvPr/>
        </p:nvSpPr>
        <p:spPr>
          <a:xfrm rot="1616795" flipV="1">
            <a:off x="410382" y="-403829"/>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2" name="Freeform 12"/>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3" name="Freeform 13"/>
          <p:cNvSpPr/>
          <p:nvPr/>
        </p:nvSpPr>
        <p:spPr>
          <a:xfrm>
            <a:off x="3176274" y="1781643"/>
            <a:ext cx="12182652" cy="6862972"/>
          </a:xfrm>
          <a:custGeom>
            <a:avLst/>
            <a:gdLst/>
            <a:ahLst/>
            <a:cxnLst/>
            <a:rect l="l" t="t" r="r" b="b"/>
            <a:pathLst>
              <a:path w="12182652" h="6862972">
                <a:moveTo>
                  <a:pt x="0" y="0"/>
                </a:moveTo>
                <a:lnTo>
                  <a:pt x="12182653" y="0"/>
                </a:lnTo>
                <a:lnTo>
                  <a:pt x="12182653" y="6862972"/>
                </a:lnTo>
                <a:lnTo>
                  <a:pt x="0" y="6862972"/>
                </a:lnTo>
                <a:lnTo>
                  <a:pt x="0" y="0"/>
                </a:lnTo>
                <a:close/>
              </a:path>
            </a:pathLst>
          </a:custGeom>
          <a:blipFill>
            <a:blip r:embed="rId10"/>
            <a:stretch>
              <a:fillRect/>
            </a:stretch>
          </a:blipFill>
        </p:spPr>
      </p:sp>
      <p:sp>
        <p:nvSpPr>
          <p:cNvPr id="14" name="TextBox 14"/>
          <p:cNvSpPr txBox="1"/>
          <p:nvPr/>
        </p:nvSpPr>
        <p:spPr>
          <a:xfrm>
            <a:off x="1845749" y="610553"/>
            <a:ext cx="15090752"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 TAMPILAN UNGGAHAN DI GITHUB</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028700" y="299858"/>
            <a:ext cx="1457683" cy="1457683"/>
          </a:xfrm>
          <a:custGeom>
            <a:avLst/>
            <a:gdLst/>
            <a:ahLst/>
            <a:cxnLst/>
            <a:rect l="l" t="t" r="r" b="b"/>
            <a:pathLst>
              <a:path w="1457683" h="1457683">
                <a:moveTo>
                  <a:pt x="0" y="0"/>
                </a:moveTo>
                <a:lnTo>
                  <a:pt x="1457683" y="0"/>
                </a:lnTo>
                <a:lnTo>
                  <a:pt x="1457683" y="1457684"/>
                </a:lnTo>
                <a:lnTo>
                  <a:pt x="0" y="14576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1616795" flipV="1">
            <a:off x="2775590" y="8515914"/>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1" name="Freeform 11"/>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2" name="Freeform 12"/>
          <p:cNvSpPr/>
          <p:nvPr/>
        </p:nvSpPr>
        <p:spPr>
          <a:xfrm rot="-974698" flipV="1">
            <a:off x="11232444" y="8489263"/>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5801617" y="299858"/>
            <a:ext cx="1457683" cy="1457683"/>
          </a:xfrm>
          <a:custGeom>
            <a:avLst/>
            <a:gdLst/>
            <a:ahLst/>
            <a:cxnLst/>
            <a:rect l="l" t="t" r="r" b="b"/>
            <a:pathLst>
              <a:path w="1457683" h="1457683">
                <a:moveTo>
                  <a:pt x="0" y="0"/>
                </a:moveTo>
                <a:lnTo>
                  <a:pt x="1457683" y="0"/>
                </a:lnTo>
                <a:lnTo>
                  <a:pt x="1457683" y="1457684"/>
                </a:lnTo>
                <a:lnTo>
                  <a:pt x="0" y="14576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302981" y="1254630"/>
            <a:ext cx="688578" cy="688578"/>
          </a:xfrm>
          <a:custGeom>
            <a:avLst/>
            <a:gdLst/>
            <a:ahLst/>
            <a:cxnLst/>
            <a:rect l="l" t="t" r="r" b="b"/>
            <a:pathLst>
              <a:path w="688578" h="688578">
                <a:moveTo>
                  <a:pt x="0" y="0"/>
                </a:moveTo>
                <a:lnTo>
                  <a:pt x="688578" y="0"/>
                </a:lnTo>
                <a:lnTo>
                  <a:pt x="688578" y="688578"/>
                </a:lnTo>
                <a:lnTo>
                  <a:pt x="0" y="6885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5295408" y="1254630"/>
            <a:ext cx="688578" cy="688578"/>
          </a:xfrm>
          <a:custGeom>
            <a:avLst/>
            <a:gdLst/>
            <a:ahLst/>
            <a:cxnLst/>
            <a:rect l="l" t="t" r="r" b="b"/>
            <a:pathLst>
              <a:path w="688578" h="688578">
                <a:moveTo>
                  <a:pt x="0" y="0"/>
                </a:moveTo>
                <a:lnTo>
                  <a:pt x="688578" y="0"/>
                </a:lnTo>
                <a:lnTo>
                  <a:pt x="688578" y="688578"/>
                </a:lnTo>
                <a:lnTo>
                  <a:pt x="0" y="6885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3767066" y="1339394"/>
            <a:ext cx="9350067"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PENUTUP</a:t>
            </a:r>
          </a:p>
        </p:txBody>
      </p:sp>
      <p:grpSp>
        <p:nvGrpSpPr>
          <p:cNvPr id="17" name="Group 17"/>
          <p:cNvGrpSpPr/>
          <p:nvPr/>
        </p:nvGrpSpPr>
        <p:grpSpPr>
          <a:xfrm>
            <a:off x="1518245" y="2633677"/>
            <a:ext cx="14867881" cy="4098143"/>
            <a:chOff x="0" y="0"/>
            <a:chExt cx="3915820" cy="1079346"/>
          </a:xfrm>
        </p:grpSpPr>
        <p:sp>
          <p:nvSpPr>
            <p:cNvPr id="18" name="Freeform 18"/>
            <p:cNvSpPr/>
            <p:nvPr/>
          </p:nvSpPr>
          <p:spPr>
            <a:xfrm>
              <a:off x="0" y="0"/>
              <a:ext cx="3915820" cy="1079346"/>
            </a:xfrm>
            <a:custGeom>
              <a:avLst/>
              <a:gdLst/>
              <a:ahLst/>
              <a:cxnLst/>
              <a:rect l="l" t="t" r="r" b="b"/>
              <a:pathLst>
                <a:path w="3915820" h="1079346">
                  <a:moveTo>
                    <a:pt x="0" y="0"/>
                  </a:moveTo>
                  <a:lnTo>
                    <a:pt x="3915820" y="0"/>
                  </a:lnTo>
                  <a:lnTo>
                    <a:pt x="3915820" y="1079346"/>
                  </a:lnTo>
                  <a:lnTo>
                    <a:pt x="0" y="1079346"/>
                  </a:lnTo>
                  <a:close/>
                </a:path>
              </a:pathLst>
            </a:custGeom>
            <a:solidFill>
              <a:srgbClr val="00436E">
                <a:alpha val="52941"/>
              </a:srgbClr>
            </a:solidFill>
          </p:spPr>
        </p:sp>
        <p:sp>
          <p:nvSpPr>
            <p:cNvPr id="19" name="TextBox 19"/>
            <p:cNvSpPr txBox="1"/>
            <p:nvPr/>
          </p:nvSpPr>
          <p:spPr>
            <a:xfrm>
              <a:off x="0" y="-28575"/>
              <a:ext cx="3915820" cy="1107921"/>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757542" y="3001076"/>
            <a:ext cx="14389287" cy="3730745"/>
          </a:xfrm>
          <a:prstGeom prst="rect">
            <a:avLst/>
          </a:prstGeom>
        </p:spPr>
        <p:txBody>
          <a:bodyPr lIns="0" tIns="0" rIns="0" bIns="0" rtlCol="0" anchor="t">
            <a:spAutoFit/>
          </a:bodyPr>
          <a:lstStyle/>
          <a:p>
            <a:pPr algn="just">
              <a:lnSpc>
                <a:spcPts val="2996"/>
              </a:lnSpc>
            </a:pPr>
            <a:r>
              <a:rPr lang="en-US" sz="2606">
                <a:solidFill>
                  <a:srgbClr val="FFFFFF"/>
                </a:solidFill>
                <a:latin typeface="Playpen Sans"/>
                <a:ea typeface="Playpen Sans"/>
                <a:cs typeface="Playpen Sans"/>
                <a:sym typeface="Playpen Sans"/>
              </a:rPr>
              <a:t> Tugas projek ini saya kerjakan dalam waktu 3 5 hari dalam pengerjaanya. Membuat program ini juga melihat beberapa referensi dari internet, youtube, dan juga saran dari kakak tingkat yang sudah berpengalaman dalam membuat program dasar sistem komputer ini, untuk biaya membuat program ini tidak ada. Ada beberapa hal yang menyulitkan dalam mengerjakan projek ini yang dimana keterbatasan pengetahuan dalam mempelajari Bahasa assembly ini, kurangnya pengetahuan dalam pengerjaan ini membutuhkan waktu yang lumayan lama karena banyak nya tugas tugas dan aktivitas kuliah, tantangan masadepan aplikasi ini adalah aplikasi saingan yang lebih canggih dan penggunaannya relatif efisien dan hemat memori </a:t>
            </a:r>
          </a:p>
          <a:p>
            <a:pPr algn="just">
              <a:lnSpc>
                <a:spcPts val="2996"/>
              </a:lnSpc>
            </a:pPr>
            <a:endParaRPr lang="en-US" sz="2606">
              <a:solidFill>
                <a:srgbClr val="FFFFFF"/>
              </a:solidFill>
              <a:latin typeface="Playpen Sans"/>
              <a:ea typeface="Playpen Sans"/>
              <a:cs typeface="Playpen Sans"/>
              <a:sym typeface="Play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grpSp>
        <p:nvGrpSpPr>
          <p:cNvPr id="3" name="Group 3"/>
          <p:cNvGrpSpPr/>
          <p:nvPr/>
        </p:nvGrpSpPr>
        <p:grpSpPr>
          <a:xfrm>
            <a:off x="1728407" y="1558776"/>
            <a:ext cx="12098747" cy="5588269"/>
            <a:chOff x="0" y="0"/>
            <a:chExt cx="3186501" cy="1471807"/>
          </a:xfrm>
        </p:grpSpPr>
        <p:sp>
          <p:nvSpPr>
            <p:cNvPr id="4" name="Freeform 4"/>
            <p:cNvSpPr/>
            <p:nvPr/>
          </p:nvSpPr>
          <p:spPr>
            <a:xfrm>
              <a:off x="0" y="0"/>
              <a:ext cx="3186501" cy="1471807"/>
            </a:xfrm>
            <a:custGeom>
              <a:avLst/>
              <a:gdLst/>
              <a:ahLst/>
              <a:cxnLst/>
              <a:rect l="l" t="t" r="r" b="b"/>
              <a:pathLst>
                <a:path w="3186501" h="1471807">
                  <a:moveTo>
                    <a:pt x="0" y="0"/>
                  </a:moveTo>
                  <a:lnTo>
                    <a:pt x="3186501" y="0"/>
                  </a:lnTo>
                  <a:lnTo>
                    <a:pt x="3186501" y="1471807"/>
                  </a:lnTo>
                  <a:lnTo>
                    <a:pt x="0" y="1471807"/>
                  </a:lnTo>
                  <a:close/>
                </a:path>
              </a:pathLst>
            </a:custGeom>
            <a:solidFill>
              <a:srgbClr val="00436E">
                <a:alpha val="52941"/>
              </a:srgbClr>
            </a:solidFill>
          </p:spPr>
        </p:sp>
        <p:sp>
          <p:nvSpPr>
            <p:cNvPr id="5" name="TextBox 5"/>
            <p:cNvSpPr txBox="1"/>
            <p:nvPr/>
          </p:nvSpPr>
          <p:spPr>
            <a:xfrm>
              <a:off x="0" y="-28575"/>
              <a:ext cx="3186501" cy="150038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30279" y="1028700"/>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7" name="Freeform 7"/>
          <p:cNvSpPr/>
          <p:nvPr/>
        </p:nvSpPr>
        <p:spPr>
          <a:xfrm>
            <a:off x="14828873" y="3231435"/>
            <a:ext cx="4526280" cy="8229600"/>
          </a:xfrm>
          <a:custGeom>
            <a:avLst/>
            <a:gdLst/>
            <a:ahLst/>
            <a:cxnLst/>
            <a:rect l="l" t="t" r="r" b="b"/>
            <a:pathLst>
              <a:path w="4526280" h="8229600">
                <a:moveTo>
                  <a:pt x="0" y="0"/>
                </a:moveTo>
                <a:lnTo>
                  <a:pt x="4526280" y="0"/>
                </a:lnTo>
                <a:lnTo>
                  <a:pt x="4526280" y="8229600"/>
                </a:lnTo>
                <a:lnTo>
                  <a:pt x="0" y="8229600"/>
                </a:lnTo>
                <a:lnTo>
                  <a:pt x="0" y="0"/>
                </a:lnTo>
                <a:close/>
              </a:path>
            </a:pathLst>
          </a:custGeom>
          <a:blipFill>
            <a:blip r:embed="rId4"/>
            <a:stretch>
              <a:fillRect/>
            </a:stretch>
          </a:blipFill>
        </p:spPr>
      </p:sp>
      <p:sp>
        <p:nvSpPr>
          <p:cNvPr id="8" name="Freeform 8"/>
          <p:cNvSpPr/>
          <p:nvPr/>
        </p:nvSpPr>
        <p:spPr>
          <a:xfrm rot="-4734906" flipH="1">
            <a:off x="-705197" y="-1154170"/>
            <a:ext cx="4662690" cy="3765122"/>
          </a:xfrm>
          <a:custGeom>
            <a:avLst/>
            <a:gdLst/>
            <a:ahLst/>
            <a:cxnLst/>
            <a:rect l="l" t="t" r="r" b="b"/>
            <a:pathLst>
              <a:path w="4662690" h="3765122">
                <a:moveTo>
                  <a:pt x="4662690" y="0"/>
                </a:moveTo>
                <a:lnTo>
                  <a:pt x="0" y="0"/>
                </a:lnTo>
                <a:lnTo>
                  <a:pt x="0" y="3765122"/>
                </a:lnTo>
                <a:lnTo>
                  <a:pt x="4662690" y="3765122"/>
                </a:lnTo>
                <a:lnTo>
                  <a:pt x="4662690" y="0"/>
                </a:lnTo>
                <a:close/>
              </a:path>
            </a:pathLst>
          </a:custGeom>
          <a:blipFill>
            <a:blip r:embed="rId5"/>
            <a:stretch>
              <a:fillRect/>
            </a:stretch>
          </a:blipFill>
        </p:spPr>
      </p:sp>
      <p:sp>
        <p:nvSpPr>
          <p:cNvPr id="9" name="Freeform 9"/>
          <p:cNvSpPr/>
          <p:nvPr/>
        </p:nvSpPr>
        <p:spPr>
          <a:xfrm>
            <a:off x="15470186" y="0"/>
            <a:ext cx="3578229" cy="7346235"/>
          </a:xfrm>
          <a:custGeom>
            <a:avLst/>
            <a:gdLst/>
            <a:ahLst/>
            <a:cxnLst/>
            <a:rect l="l" t="t" r="r" b="b"/>
            <a:pathLst>
              <a:path w="3578229" h="7346235">
                <a:moveTo>
                  <a:pt x="0" y="0"/>
                </a:moveTo>
                <a:lnTo>
                  <a:pt x="3578228" y="0"/>
                </a:lnTo>
                <a:lnTo>
                  <a:pt x="3578228" y="7346235"/>
                </a:lnTo>
                <a:lnTo>
                  <a:pt x="0" y="7346235"/>
                </a:lnTo>
                <a:lnTo>
                  <a:pt x="0" y="0"/>
                </a:lnTo>
                <a:close/>
              </a:path>
            </a:pathLst>
          </a:custGeom>
          <a:blipFill>
            <a:blip r:embed="rId6"/>
            <a:stretch>
              <a:fillRect/>
            </a:stretch>
          </a:blipFill>
        </p:spPr>
      </p:sp>
      <p:sp>
        <p:nvSpPr>
          <p:cNvPr id="10" name="Freeform 10"/>
          <p:cNvSpPr/>
          <p:nvPr/>
        </p:nvSpPr>
        <p:spPr>
          <a:xfrm rot="-10045849">
            <a:off x="13141255" y="7471385"/>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11" name="Freeform 11"/>
          <p:cNvSpPr/>
          <p:nvPr/>
        </p:nvSpPr>
        <p:spPr>
          <a:xfrm rot="8664082" flipH="1">
            <a:off x="-2612428" y="2843684"/>
            <a:ext cx="3578229" cy="7346235"/>
          </a:xfrm>
          <a:custGeom>
            <a:avLst/>
            <a:gdLst/>
            <a:ahLst/>
            <a:cxnLst/>
            <a:rect l="l" t="t" r="r" b="b"/>
            <a:pathLst>
              <a:path w="3578229" h="7346235">
                <a:moveTo>
                  <a:pt x="3578229" y="0"/>
                </a:moveTo>
                <a:lnTo>
                  <a:pt x="0" y="0"/>
                </a:lnTo>
                <a:lnTo>
                  <a:pt x="0" y="7346235"/>
                </a:lnTo>
                <a:lnTo>
                  <a:pt x="3578229" y="7346235"/>
                </a:lnTo>
                <a:lnTo>
                  <a:pt x="3578229" y="0"/>
                </a:lnTo>
                <a:close/>
              </a:path>
            </a:pathLst>
          </a:custGeom>
          <a:blipFill>
            <a:blip r:embed="rId6"/>
            <a:stretch>
              <a:fillRect/>
            </a:stretch>
          </a:blipFill>
        </p:spPr>
      </p:sp>
      <p:sp>
        <p:nvSpPr>
          <p:cNvPr id="12" name="Freeform 12"/>
          <p:cNvSpPr/>
          <p:nvPr/>
        </p:nvSpPr>
        <p:spPr>
          <a:xfrm>
            <a:off x="14589727" y="7035307"/>
            <a:ext cx="1408932" cy="1408932"/>
          </a:xfrm>
          <a:custGeom>
            <a:avLst/>
            <a:gdLst/>
            <a:ahLst/>
            <a:cxnLst/>
            <a:rect l="l" t="t" r="r" b="b"/>
            <a:pathLst>
              <a:path w="1408932" h="1408932">
                <a:moveTo>
                  <a:pt x="0" y="0"/>
                </a:moveTo>
                <a:lnTo>
                  <a:pt x="1408933" y="0"/>
                </a:lnTo>
                <a:lnTo>
                  <a:pt x="1408933" y="1408932"/>
                </a:lnTo>
                <a:lnTo>
                  <a:pt x="0" y="14089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998660" y="6516801"/>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4517469" y="-337888"/>
            <a:ext cx="675776" cy="675776"/>
          </a:xfrm>
          <a:custGeom>
            <a:avLst/>
            <a:gdLst/>
            <a:ahLst/>
            <a:cxnLst/>
            <a:rect l="l" t="t" r="r" b="b"/>
            <a:pathLst>
              <a:path w="675776" h="675776">
                <a:moveTo>
                  <a:pt x="0" y="0"/>
                </a:moveTo>
                <a:lnTo>
                  <a:pt x="675777" y="0"/>
                </a:lnTo>
                <a:lnTo>
                  <a:pt x="675777" y="675776"/>
                </a:lnTo>
                <a:lnTo>
                  <a:pt x="0" y="6757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rot="1196209">
            <a:off x="12078420" y="1368067"/>
            <a:ext cx="4176366" cy="2414817"/>
          </a:xfrm>
          <a:custGeom>
            <a:avLst/>
            <a:gdLst/>
            <a:ahLst/>
            <a:cxnLst/>
            <a:rect l="l" t="t" r="r" b="b"/>
            <a:pathLst>
              <a:path w="4176366" h="2414817">
                <a:moveTo>
                  <a:pt x="0" y="0"/>
                </a:moveTo>
                <a:lnTo>
                  <a:pt x="4176366" y="0"/>
                </a:lnTo>
                <a:lnTo>
                  <a:pt x="4176366" y="2414817"/>
                </a:lnTo>
                <a:lnTo>
                  <a:pt x="0" y="2414817"/>
                </a:lnTo>
                <a:lnTo>
                  <a:pt x="0" y="0"/>
                </a:lnTo>
                <a:close/>
              </a:path>
            </a:pathLst>
          </a:custGeom>
          <a:blipFill>
            <a:blip r:embed="rId11"/>
            <a:stretch>
              <a:fillRect b="-51329"/>
            </a:stretch>
          </a:blipFill>
        </p:spPr>
      </p:sp>
      <p:sp>
        <p:nvSpPr>
          <p:cNvPr id="16" name="Freeform 16"/>
          <p:cNvSpPr/>
          <p:nvPr/>
        </p:nvSpPr>
        <p:spPr>
          <a:xfrm rot="2923274" flipV="1">
            <a:off x="1943673" y="7123660"/>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11"/>
            <a:stretch>
              <a:fillRect b="-51329"/>
            </a:stretch>
          </a:blipFill>
        </p:spPr>
      </p:sp>
      <p:sp>
        <p:nvSpPr>
          <p:cNvPr id="17" name="TextBox 17"/>
          <p:cNvSpPr txBox="1"/>
          <p:nvPr/>
        </p:nvSpPr>
        <p:spPr>
          <a:xfrm>
            <a:off x="3380891" y="2111870"/>
            <a:ext cx="10052089" cy="782206"/>
          </a:xfrm>
          <a:prstGeom prst="rect">
            <a:avLst/>
          </a:prstGeom>
        </p:spPr>
        <p:txBody>
          <a:bodyPr lIns="0" tIns="0" rIns="0" bIns="0" rtlCol="0" anchor="t">
            <a:spAutoFit/>
          </a:bodyPr>
          <a:lstStyle/>
          <a:p>
            <a:pPr algn="ctr">
              <a:lnSpc>
                <a:spcPts val="6126"/>
              </a:lnSpc>
            </a:pPr>
            <a:r>
              <a:rPr lang="en-US" sz="5327" b="1">
                <a:solidFill>
                  <a:srgbClr val="FFDA66"/>
                </a:solidFill>
                <a:latin typeface="Playpen Sans Bold"/>
                <a:ea typeface="Playpen Sans Bold"/>
                <a:cs typeface="Playpen Sans Bold"/>
                <a:sym typeface="Playpen Sans Bold"/>
              </a:rPr>
              <a:t>IDENTITAS PROJEK DSK</a:t>
            </a:r>
          </a:p>
        </p:txBody>
      </p:sp>
      <p:sp>
        <p:nvSpPr>
          <p:cNvPr id="18" name="TextBox 18"/>
          <p:cNvSpPr txBox="1"/>
          <p:nvPr/>
        </p:nvSpPr>
        <p:spPr>
          <a:xfrm>
            <a:off x="3075370" y="3610412"/>
            <a:ext cx="16964593" cy="3075700"/>
          </a:xfrm>
          <a:prstGeom prst="rect">
            <a:avLst/>
          </a:prstGeom>
        </p:spPr>
        <p:txBody>
          <a:bodyPr lIns="0" tIns="0" rIns="0" bIns="0" rtlCol="0" anchor="t">
            <a:spAutoFit/>
          </a:bodyPr>
          <a:lstStyle/>
          <a:p>
            <a:pPr algn="just">
              <a:lnSpc>
                <a:spcPts val="3533"/>
              </a:lnSpc>
            </a:pPr>
            <a:r>
              <a:rPr lang="en-US" sz="3072" b="1">
                <a:solidFill>
                  <a:srgbClr val="FFFFFF"/>
                </a:solidFill>
                <a:latin typeface="Playpen Sans Bold"/>
                <a:ea typeface="Playpen Sans Bold"/>
                <a:cs typeface="Playpen Sans Bold"/>
                <a:sym typeface="Playpen Sans Bold"/>
              </a:rPr>
              <a:t>JUDUL PROGRAM   : PROGRAM SISTEM VOTING</a:t>
            </a:r>
          </a:p>
          <a:p>
            <a:pPr algn="just">
              <a:lnSpc>
                <a:spcPts val="3533"/>
              </a:lnSpc>
            </a:pPr>
            <a:r>
              <a:rPr lang="en-US" sz="3072" b="1">
                <a:solidFill>
                  <a:srgbClr val="FFFFFF"/>
                </a:solidFill>
                <a:latin typeface="Playpen Sans Bold"/>
                <a:ea typeface="Playpen Sans Bold"/>
                <a:cs typeface="Playpen Sans Bold"/>
                <a:sym typeface="Playpen Sans Bold"/>
              </a:rPr>
              <a:t>NAMA                   : ADITRA FAJAR SABRI DIRTA</a:t>
            </a:r>
          </a:p>
          <a:p>
            <a:pPr algn="just">
              <a:lnSpc>
                <a:spcPts val="3533"/>
              </a:lnSpc>
            </a:pPr>
            <a:r>
              <a:rPr lang="en-US" sz="3072" b="1">
                <a:solidFill>
                  <a:srgbClr val="FFFFFF"/>
                </a:solidFill>
                <a:latin typeface="Playpen Sans Bold"/>
                <a:ea typeface="Playpen Sans Bold"/>
                <a:cs typeface="Playpen Sans Bold"/>
                <a:sym typeface="Playpen Sans Bold"/>
              </a:rPr>
              <a:t>DOSEN PENGAMPU : ALI TARMUJI, S.T,M.Cs</a:t>
            </a:r>
          </a:p>
          <a:p>
            <a:pPr algn="just">
              <a:lnSpc>
                <a:spcPts val="3533"/>
              </a:lnSpc>
            </a:pPr>
            <a:r>
              <a:rPr lang="en-US" sz="3072" b="1">
                <a:solidFill>
                  <a:srgbClr val="FFFFFF"/>
                </a:solidFill>
                <a:latin typeface="Playpen Sans Bold"/>
                <a:ea typeface="Playpen Sans Bold"/>
                <a:cs typeface="Playpen Sans Bold"/>
                <a:sym typeface="Playpen Sans Bold"/>
              </a:rPr>
              <a:t>MATA KULIAH        : DASAR SISTEM KOMPUTER</a:t>
            </a:r>
          </a:p>
          <a:p>
            <a:pPr algn="just">
              <a:lnSpc>
                <a:spcPts val="3533"/>
              </a:lnSpc>
            </a:pPr>
            <a:r>
              <a:rPr lang="en-US" sz="3072" b="1">
                <a:solidFill>
                  <a:srgbClr val="FFFFFF"/>
                </a:solidFill>
                <a:latin typeface="Playpen Sans Bold"/>
                <a:ea typeface="Playpen Sans Bold"/>
                <a:cs typeface="Playpen Sans Bold"/>
                <a:sym typeface="Playpen Sans Bold"/>
              </a:rPr>
              <a:t>PROGRAM STUDI    : INFORMATIKA</a:t>
            </a:r>
          </a:p>
          <a:p>
            <a:pPr algn="just">
              <a:lnSpc>
                <a:spcPts val="3533"/>
              </a:lnSpc>
            </a:pPr>
            <a:r>
              <a:rPr lang="en-US" sz="3072" b="1">
                <a:solidFill>
                  <a:srgbClr val="FFFFFF"/>
                </a:solidFill>
                <a:latin typeface="Playpen Sans Bold"/>
                <a:ea typeface="Playpen Sans Bold"/>
                <a:cs typeface="Playpen Sans Bold"/>
                <a:sym typeface="Playpen Sans Bold"/>
              </a:rPr>
              <a:t>FAKULTAS             : TEKNOLOGI INDUSTRI</a:t>
            </a:r>
          </a:p>
          <a:p>
            <a:pPr algn="just">
              <a:lnSpc>
                <a:spcPts val="3533"/>
              </a:lnSpc>
            </a:pPr>
            <a:endParaRPr lang="en-US" sz="3072" b="1">
              <a:solidFill>
                <a:srgbClr val="FFFFFF"/>
              </a:solidFill>
              <a:latin typeface="Playpen Sans Bold"/>
              <a:ea typeface="Playpen Sans Bold"/>
              <a:cs typeface="Playpen Sans Bold"/>
              <a:sym typeface="Playpen Sans Bold"/>
            </a:endParaRPr>
          </a:p>
        </p:txBody>
      </p:sp>
      <p:sp>
        <p:nvSpPr>
          <p:cNvPr id="19" name="Freeform 19"/>
          <p:cNvSpPr/>
          <p:nvPr/>
        </p:nvSpPr>
        <p:spPr>
          <a:xfrm>
            <a:off x="2113337" y="1729027"/>
            <a:ext cx="1692897" cy="1692897"/>
          </a:xfrm>
          <a:custGeom>
            <a:avLst/>
            <a:gdLst/>
            <a:ahLst/>
            <a:cxnLst/>
            <a:rect l="l" t="t" r="r" b="b"/>
            <a:pathLst>
              <a:path w="1692897" h="1692897">
                <a:moveTo>
                  <a:pt x="0" y="0"/>
                </a:moveTo>
                <a:lnTo>
                  <a:pt x="1692897" y="0"/>
                </a:lnTo>
                <a:lnTo>
                  <a:pt x="1692897" y="1692897"/>
                </a:lnTo>
                <a:lnTo>
                  <a:pt x="0" y="1692897"/>
                </a:lnTo>
                <a:lnTo>
                  <a:pt x="0" y="0"/>
                </a:lnTo>
                <a:close/>
              </a:path>
            </a:pathLst>
          </a:custGeom>
          <a:blipFill>
            <a:blip r:embed="rId12"/>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573428">
            <a:off x="-35117" y="700846"/>
            <a:ext cx="5261542" cy="5307987"/>
          </a:xfrm>
          <a:custGeom>
            <a:avLst/>
            <a:gdLst/>
            <a:ahLst/>
            <a:cxnLst/>
            <a:rect l="l" t="t" r="r" b="b"/>
            <a:pathLst>
              <a:path w="5261542" h="5307987">
                <a:moveTo>
                  <a:pt x="0" y="0"/>
                </a:moveTo>
                <a:lnTo>
                  <a:pt x="5261543" y="0"/>
                </a:lnTo>
                <a:lnTo>
                  <a:pt x="5261543" y="5307988"/>
                </a:lnTo>
                <a:lnTo>
                  <a:pt x="0" y="5307988"/>
                </a:lnTo>
                <a:lnTo>
                  <a:pt x="0" y="0"/>
                </a:lnTo>
                <a:close/>
              </a:path>
            </a:pathLst>
          </a:custGeom>
          <a:blipFill>
            <a:blip r:embed="rId3"/>
            <a:stretch>
              <a:fillRect/>
            </a:stretch>
          </a:blipFill>
        </p:spPr>
      </p:sp>
      <p:sp>
        <p:nvSpPr>
          <p:cNvPr id="4" name="Freeform 4"/>
          <p:cNvSpPr/>
          <p:nvPr/>
        </p:nvSpPr>
        <p:spPr>
          <a:xfrm rot="-889340">
            <a:off x="13935987" y="3501841"/>
            <a:ext cx="4526280" cy="8229600"/>
          </a:xfrm>
          <a:custGeom>
            <a:avLst/>
            <a:gdLst/>
            <a:ahLst/>
            <a:cxnLst/>
            <a:rect l="l" t="t" r="r" b="b"/>
            <a:pathLst>
              <a:path w="4526280" h="8229600">
                <a:moveTo>
                  <a:pt x="0" y="0"/>
                </a:moveTo>
                <a:lnTo>
                  <a:pt x="4526280" y="0"/>
                </a:lnTo>
                <a:lnTo>
                  <a:pt x="4526280" y="8229600"/>
                </a:lnTo>
                <a:lnTo>
                  <a:pt x="0" y="8229600"/>
                </a:lnTo>
                <a:lnTo>
                  <a:pt x="0" y="0"/>
                </a:lnTo>
                <a:close/>
              </a:path>
            </a:pathLst>
          </a:custGeom>
          <a:blipFill>
            <a:blip r:embed="rId4"/>
            <a:stretch>
              <a:fillRect/>
            </a:stretch>
          </a:blipFill>
        </p:spPr>
      </p:sp>
      <p:sp>
        <p:nvSpPr>
          <p:cNvPr id="5" name="Freeform 5"/>
          <p:cNvSpPr/>
          <p:nvPr/>
        </p:nvSpPr>
        <p:spPr>
          <a:xfrm rot="-4734906" flipH="1">
            <a:off x="-399434" y="-1386863"/>
            <a:ext cx="4662690" cy="3765122"/>
          </a:xfrm>
          <a:custGeom>
            <a:avLst/>
            <a:gdLst/>
            <a:ahLst/>
            <a:cxnLst/>
            <a:rect l="l" t="t" r="r" b="b"/>
            <a:pathLst>
              <a:path w="4662690" h="3765122">
                <a:moveTo>
                  <a:pt x="4662690" y="0"/>
                </a:moveTo>
                <a:lnTo>
                  <a:pt x="0" y="0"/>
                </a:lnTo>
                <a:lnTo>
                  <a:pt x="0" y="3765122"/>
                </a:lnTo>
                <a:lnTo>
                  <a:pt x="4662690" y="3765122"/>
                </a:lnTo>
                <a:lnTo>
                  <a:pt x="4662690" y="0"/>
                </a:lnTo>
                <a:close/>
              </a:path>
            </a:pathLst>
          </a:custGeom>
          <a:blipFill>
            <a:blip r:embed="rId5"/>
            <a:stretch>
              <a:fillRect/>
            </a:stretch>
          </a:blipFill>
        </p:spPr>
      </p:sp>
      <p:sp>
        <p:nvSpPr>
          <p:cNvPr id="6" name="Freeform 6"/>
          <p:cNvSpPr/>
          <p:nvPr/>
        </p:nvSpPr>
        <p:spPr>
          <a:xfrm rot="-567616">
            <a:off x="14410012" y="244111"/>
            <a:ext cx="3578229" cy="7346235"/>
          </a:xfrm>
          <a:custGeom>
            <a:avLst/>
            <a:gdLst/>
            <a:ahLst/>
            <a:cxnLst/>
            <a:rect l="l" t="t" r="r" b="b"/>
            <a:pathLst>
              <a:path w="3578229" h="7346235">
                <a:moveTo>
                  <a:pt x="0" y="0"/>
                </a:moveTo>
                <a:lnTo>
                  <a:pt x="3578229" y="0"/>
                </a:lnTo>
                <a:lnTo>
                  <a:pt x="3578229" y="7346235"/>
                </a:lnTo>
                <a:lnTo>
                  <a:pt x="0" y="7346235"/>
                </a:lnTo>
                <a:lnTo>
                  <a:pt x="0" y="0"/>
                </a:lnTo>
                <a:close/>
              </a:path>
            </a:pathLst>
          </a:custGeom>
          <a:blipFill>
            <a:blip r:embed="rId6"/>
            <a:stretch>
              <a:fillRect/>
            </a:stretch>
          </a:blipFill>
        </p:spPr>
      </p:sp>
      <p:sp>
        <p:nvSpPr>
          <p:cNvPr id="7" name="Freeform 7"/>
          <p:cNvSpPr/>
          <p:nvPr/>
        </p:nvSpPr>
        <p:spPr>
          <a:xfrm rot="-10045849">
            <a:off x="12016719" y="7282432"/>
            <a:ext cx="4657861" cy="4698977"/>
          </a:xfrm>
          <a:custGeom>
            <a:avLst/>
            <a:gdLst/>
            <a:ahLst/>
            <a:cxnLst/>
            <a:rect l="l" t="t" r="r" b="b"/>
            <a:pathLst>
              <a:path w="4657861" h="4698977">
                <a:moveTo>
                  <a:pt x="0" y="0"/>
                </a:moveTo>
                <a:lnTo>
                  <a:pt x="4657861" y="0"/>
                </a:lnTo>
                <a:lnTo>
                  <a:pt x="4657861" y="4698978"/>
                </a:lnTo>
                <a:lnTo>
                  <a:pt x="0" y="4698978"/>
                </a:lnTo>
                <a:lnTo>
                  <a:pt x="0" y="0"/>
                </a:lnTo>
                <a:close/>
              </a:path>
            </a:pathLst>
          </a:custGeom>
          <a:blipFill>
            <a:blip r:embed="rId3"/>
            <a:stretch>
              <a:fillRect/>
            </a:stretch>
          </a:blipFill>
        </p:spPr>
      </p:sp>
      <p:sp>
        <p:nvSpPr>
          <p:cNvPr id="8" name="Freeform 8"/>
          <p:cNvSpPr/>
          <p:nvPr/>
        </p:nvSpPr>
        <p:spPr>
          <a:xfrm rot="7709380" flipH="1">
            <a:off x="-1550054" y="3158805"/>
            <a:ext cx="3578229" cy="7346235"/>
          </a:xfrm>
          <a:custGeom>
            <a:avLst/>
            <a:gdLst/>
            <a:ahLst/>
            <a:cxnLst/>
            <a:rect l="l" t="t" r="r" b="b"/>
            <a:pathLst>
              <a:path w="3578229" h="7346235">
                <a:moveTo>
                  <a:pt x="3578229" y="0"/>
                </a:moveTo>
                <a:lnTo>
                  <a:pt x="0" y="0"/>
                </a:lnTo>
                <a:lnTo>
                  <a:pt x="0" y="7346236"/>
                </a:lnTo>
                <a:lnTo>
                  <a:pt x="3578229" y="7346236"/>
                </a:lnTo>
                <a:lnTo>
                  <a:pt x="3578229" y="0"/>
                </a:lnTo>
                <a:close/>
              </a:path>
            </a:pathLst>
          </a:custGeom>
          <a:blipFill>
            <a:blip r:embed="rId6"/>
            <a:stretch>
              <a:fillRect/>
            </a:stretch>
          </a:blipFill>
        </p:spPr>
      </p:sp>
      <p:sp>
        <p:nvSpPr>
          <p:cNvPr id="9" name="Freeform 9"/>
          <p:cNvSpPr/>
          <p:nvPr/>
        </p:nvSpPr>
        <p:spPr>
          <a:xfrm>
            <a:off x="3583930" y="1101012"/>
            <a:ext cx="1605499" cy="1605499"/>
          </a:xfrm>
          <a:custGeom>
            <a:avLst/>
            <a:gdLst/>
            <a:ahLst/>
            <a:cxnLst/>
            <a:rect l="l" t="t" r="r" b="b"/>
            <a:pathLst>
              <a:path w="1605499" h="1605499">
                <a:moveTo>
                  <a:pt x="0" y="0"/>
                </a:moveTo>
                <a:lnTo>
                  <a:pt x="1605499" y="0"/>
                </a:lnTo>
                <a:lnTo>
                  <a:pt x="1605499" y="1605498"/>
                </a:lnTo>
                <a:lnTo>
                  <a:pt x="0" y="16054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4589727" y="7035307"/>
            <a:ext cx="1408932" cy="1408932"/>
          </a:xfrm>
          <a:custGeom>
            <a:avLst/>
            <a:gdLst/>
            <a:ahLst/>
            <a:cxnLst/>
            <a:rect l="l" t="t" r="r" b="b"/>
            <a:pathLst>
              <a:path w="1408932" h="1408932">
                <a:moveTo>
                  <a:pt x="0" y="0"/>
                </a:moveTo>
                <a:lnTo>
                  <a:pt x="1408933" y="0"/>
                </a:lnTo>
                <a:lnTo>
                  <a:pt x="1408933" y="1408932"/>
                </a:lnTo>
                <a:lnTo>
                  <a:pt x="0" y="14089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998660" y="6516801"/>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78754">
            <a:off x="8755160" y="244176"/>
            <a:ext cx="4176366" cy="2414817"/>
          </a:xfrm>
          <a:custGeom>
            <a:avLst/>
            <a:gdLst/>
            <a:ahLst/>
            <a:cxnLst/>
            <a:rect l="l" t="t" r="r" b="b"/>
            <a:pathLst>
              <a:path w="4176366" h="2414817">
                <a:moveTo>
                  <a:pt x="0" y="0"/>
                </a:moveTo>
                <a:lnTo>
                  <a:pt x="4176366" y="0"/>
                </a:lnTo>
                <a:lnTo>
                  <a:pt x="4176366" y="2414817"/>
                </a:lnTo>
                <a:lnTo>
                  <a:pt x="0" y="2414817"/>
                </a:lnTo>
                <a:lnTo>
                  <a:pt x="0" y="0"/>
                </a:lnTo>
                <a:close/>
              </a:path>
            </a:pathLst>
          </a:custGeom>
          <a:blipFill>
            <a:blip r:embed="rId11"/>
            <a:stretch>
              <a:fillRect b="-51329"/>
            </a:stretch>
          </a:blipFill>
        </p:spPr>
      </p:sp>
      <p:sp>
        <p:nvSpPr>
          <p:cNvPr id="14" name="Freeform 14"/>
          <p:cNvSpPr/>
          <p:nvPr/>
        </p:nvSpPr>
        <p:spPr>
          <a:xfrm rot="918506" flipV="1">
            <a:off x="3513659" y="7904932"/>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11"/>
            <a:stretch>
              <a:fillRect b="-51329"/>
            </a:stretch>
          </a:blipFill>
        </p:spPr>
      </p:sp>
      <p:sp>
        <p:nvSpPr>
          <p:cNvPr id="15" name="TextBox 15"/>
          <p:cNvSpPr txBox="1"/>
          <p:nvPr/>
        </p:nvSpPr>
        <p:spPr>
          <a:xfrm>
            <a:off x="4121397" y="2322467"/>
            <a:ext cx="10045205" cy="3380023"/>
          </a:xfrm>
          <a:prstGeom prst="rect">
            <a:avLst/>
          </a:prstGeom>
        </p:spPr>
        <p:txBody>
          <a:bodyPr lIns="0" tIns="0" rIns="0" bIns="0" rtlCol="0" anchor="t">
            <a:spAutoFit/>
          </a:bodyPr>
          <a:lstStyle/>
          <a:p>
            <a:pPr algn="ctr">
              <a:lnSpc>
                <a:spcPts val="13093"/>
              </a:lnSpc>
            </a:pPr>
            <a:r>
              <a:rPr lang="en-US" sz="12589" b="1">
                <a:solidFill>
                  <a:srgbClr val="FFFFFF"/>
                </a:solidFill>
                <a:latin typeface="Playpen Sans Bold"/>
                <a:ea typeface="Playpen Sans Bold"/>
                <a:cs typeface="Playpen Sans Bold"/>
                <a:sym typeface="Playpen Sans Bold"/>
              </a:rPr>
              <a:t>Terima Kasih</a:t>
            </a:r>
          </a:p>
        </p:txBody>
      </p:sp>
      <p:sp>
        <p:nvSpPr>
          <p:cNvPr id="16" name="TextBox 16"/>
          <p:cNvSpPr txBox="1"/>
          <p:nvPr/>
        </p:nvSpPr>
        <p:spPr>
          <a:xfrm>
            <a:off x="1331185" y="5892857"/>
            <a:ext cx="15625629" cy="2564805"/>
          </a:xfrm>
          <a:prstGeom prst="rect">
            <a:avLst/>
          </a:prstGeom>
        </p:spPr>
        <p:txBody>
          <a:bodyPr lIns="0" tIns="0" rIns="0" bIns="0" rtlCol="0" anchor="t">
            <a:spAutoFit/>
          </a:bodyPr>
          <a:lstStyle/>
          <a:p>
            <a:pPr algn="ctr">
              <a:lnSpc>
                <a:spcPts val="4047"/>
              </a:lnSpc>
            </a:pPr>
            <a:r>
              <a:rPr lang="en-US" sz="3519" b="1" dirty="0">
                <a:solidFill>
                  <a:schemeClr val="bg1"/>
                </a:solidFill>
                <a:latin typeface="Playpen Sans Bold"/>
                <a:ea typeface="Playpen Sans Bold"/>
                <a:cs typeface="Playpen Sans Bold"/>
                <a:sym typeface="Playpen Sans Bold"/>
              </a:rPr>
              <a:t>LINK PROGRAM:</a:t>
            </a:r>
          </a:p>
          <a:p>
            <a:pPr algn="ctr">
              <a:lnSpc>
                <a:spcPts val="4047"/>
              </a:lnSpc>
            </a:pPr>
            <a:r>
              <a:rPr lang="en-US" sz="3519" b="1" dirty="0">
                <a:solidFill>
                  <a:srgbClr val="00436E"/>
                </a:solidFill>
                <a:latin typeface="Playpen Sans Bold"/>
                <a:ea typeface="Playpen Sans Bold"/>
                <a:cs typeface="Playpen Sans Bold"/>
                <a:sym typeface="Playpen Sans Bold"/>
              </a:rPr>
              <a:t>·</a:t>
            </a:r>
            <a:r>
              <a:rPr lang="en-US" sz="3519" b="1" u="sng" dirty="0">
                <a:solidFill>
                  <a:srgbClr val="00436E"/>
                </a:solidFill>
                <a:latin typeface="Playpen Sans Bold"/>
                <a:ea typeface="Playpen Sans Bold"/>
                <a:cs typeface="Playpen Sans Bold"/>
                <a:sym typeface="Playpen Sans Bold"/>
                <a:hlinkClick r:id="rId12" tooltip="https://github.com/AditraFajarSabriDirta/Program-Sistem-Voting/blob/main/2400018120_Aditra%20Fajar%20Sabri%20Dirta_Tugas%20Akhir%20Dsk.asm"/>
              </a:rPr>
              <a:t>https://github.com/</a:t>
            </a:r>
            <a:r>
              <a:rPr lang="en-US" sz="3519" b="1" u="sng" dirty="0" err="1">
                <a:solidFill>
                  <a:srgbClr val="00436E"/>
                </a:solidFill>
                <a:latin typeface="Playpen Sans Bold"/>
                <a:ea typeface="Playpen Sans Bold"/>
                <a:cs typeface="Playpen Sans Bold"/>
                <a:sym typeface="Playpen Sans Bold"/>
                <a:hlinkClick r:id="rId12" tooltip="https://github.com/AditraFajarSabriDirta/Program-Sistem-Voting/blob/main/2400018120_Aditra%20Fajar%20Sabri%20Dirta_Tugas%20Akhir%20Dsk.asm"/>
              </a:rPr>
              <a:t>AditraFajarSabriDirta</a:t>
            </a:r>
            <a:r>
              <a:rPr lang="en-US" sz="3519" b="1" u="sng" dirty="0">
                <a:solidFill>
                  <a:srgbClr val="00436E"/>
                </a:solidFill>
                <a:latin typeface="Playpen Sans Bold"/>
                <a:ea typeface="Playpen Sans Bold"/>
                <a:cs typeface="Playpen Sans Bold"/>
                <a:sym typeface="Playpen Sans Bold"/>
                <a:hlinkClick r:id="rId12" tooltip="https://github.com/AditraFajarSabriDirta/Program-Sistem-Voting/blob/main/2400018120_Aditra%20Fajar%20Sabri%20Dirta_Tugas%20Akhir%20Dsk.asm"/>
              </a:rPr>
              <a:t>/Program-</a:t>
            </a:r>
            <a:r>
              <a:rPr lang="en-US" sz="3519" b="1" u="sng" dirty="0" err="1">
                <a:solidFill>
                  <a:srgbClr val="00436E"/>
                </a:solidFill>
                <a:latin typeface="Playpen Sans Bold"/>
                <a:ea typeface="Playpen Sans Bold"/>
                <a:cs typeface="Playpen Sans Bold"/>
                <a:sym typeface="Playpen Sans Bold"/>
                <a:hlinkClick r:id="rId12" tooltip="https://github.com/AditraFajarSabriDirta/Program-Sistem-Voting/blob/main/2400018120_Aditra%20Fajar%20Sabri%20Dirta_Tugas%20Akhir%20Dsk.asm"/>
              </a:rPr>
              <a:t>Sistem</a:t>
            </a:r>
            <a:r>
              <a:rPr lang="en-US" sz="3519" b="1" u="sng" dirty="0">
                <a:solidFill>
                  <a:srgbClr val="00436E"/>
                </a:solidFill>
                <a:latin typeface="Playpen Sans Bold"/>
                <a:ea typeface="Playpen Sans Bold"/>
                <a:cs typeface="Playpen Sans Bold"/>
                <a:sym typeface="Playpen Sans Bold"/>
                <a:hlinkClick r:id="rId12" tooltip="https://github.com/AditraFajarSabriDirta/Program-Sistem-Voting/blob/main/2400018120_Aditra%20Fajar%20Sabri%20Dirta_Tugas%20Akhir%20Dsk.asm"/>
              </a:rPr>
              <a:t>-Voting/blob/main/2400018120_Aditra%20Fajar%20Sabri%20Dirta_Tugas%20Akhir%20Dsk.asm</a:t>
            </a:r>
          </a:p>
          <a:p>
            <a:pPr algn="ctr">
              <a:lnSpc>
                <a:spcPts val="4047"/>
              </a:lnSpc>
            </a:pPr>
            <a:endParaRPr lang="en-US" sz="3519" b="1" u="sng" dirty="0">
              <a:solidFill>
                <a:srgbClr val="00436E"/>
              </a:solidFill>
              <a:latin typeface="Playpen Sans Bold"/>
              <a:ea typeface="Playpen Sans Bold"/>
              <a:cs typeface="Playpen Sans Bold"/>
              <a:sym typeface="Playpen Sans Bold"/>
              <a:hlinkClick r:id="rId12" tooltip="https://github.com/AditraFajarSabriDirta/Program-Sistem-Voting/blob/main/2400018120_Aditra%20Fajar%20Sabri%20Dirta_Tugas%20Akhir%20Dsk.as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grpSp>
        <p:nvGrpSpPr>
          <p:cNvPr id="3" name="Group 3"/>
          <p:cNvGrpSpPr/>
          <p:nvPr/>
        </p:nvGrpSpPr>
        <p:grpSpPr>
          <a:xfrm>
            <a:off x="3123988" y="1404168"/>
            <a:ext cx="10568485" cy="4848308"/>
            <a:chOff x="0" y="0"/>
            <a:chExt cx="2783469" cy="1276921"/>
          </a:xfrm>
        </p:grpSpPr>
        <p:sp>
          <p:nvSpPr>
            <p:cNvPr id="4" name="Freeform 4"/>
            <p:cNvSpPr/>
            <p:nvPr/>
          </p:nvSpPr>
          <p:spPr>
            <a:xfrm>
              <a:off x="0" y="0"/>
              <a:ext cx="2783469" cy="1276921"/>
            </a:xfrm>
            <a:custGeom>
              <a:avLst/>
              <a:gdLst/>
              <a:ahLst/>
              <a:cxnLst/>
              <a:rect l="l" t="t" r="r" b="b"/>
              <a:pathLst>
                <a:path w="2783469" h="1276921">
                  <a:moveTo>
                    <a:pt x="0" y="0"/>
                  </a:moveTo>
                  <a:lnTo>
                    <a:pt x="2783469" y="0"/>
                  </a:lnTo>
                  <a:lnTo>
                    <a:pt x="2783469" y="1276921"/>
                  </a:lnTo>
                  <a:lnTo>
                    <a:pt x="0" y="1276921"/>
                  </a:lnTo>
                  <a:close/>
                </a:path>
              </a:pathLst>
            </a:custGeom>
            <a:solidFill>
              <a:srgbClr val="00436E">
                <a:alpha val="52941"/>
              </a:srgbClr>
            </a:solidFill>
          </p:spPr>
        </p:sp>
        <p:sp>
          <p:nvSpPr>
            <p:cNvPr id="5" name="TextBox 5"/>
            <p:cNvSpPr txBox="1"/>
            <p:nvPr/>
          </p:nvSpPr>
          <p:spPr>
            <a:xfrm>
              <a:off x="0" y="-28575"/>
              <a:ext cx="2783469" cy="130549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30279" y="1028700"/>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7" name="Freeform 7"/>
          <p:cNvSpPr/>
          <p:nvPr/>
        </p:nvSpPr>
        <p:spPr>
          <a:xfrm>
            <a:off x="14828873" y="3231435"/>
            <a:ext cx="4526280" cy="8229600"/>
          </a:xfrm>
          <a:custGeom>
            <a:avLst/>
            <a:gdLst/>
            <a:ahLst/>
            <a:cxnLst/>
            <a:rect l="l" t="t" r="r" b="b"/>
            <a:pathLst>
              <a:path w="4526280" h="8229600">
                <a:moveTo>
                  <a:pt x="0" y="0"/>
                </a:moveTo>
                <a:lnTo>
                  <a:pt x="4526280" y="0"/>
                </a:lnTo>
                <a:lnTo>
                  <a:pt x="4526280" y="8229600"/>
                </a:lnTo>
                <a:lnTo>
                  <a:pt x="0" y="8229600"/>
                </a:lnTo>
                <a:lnTo>
                  <a:pt x="0" y="0"/>
                </a:lnTo>
                <a:close/>
              </a:path>
            </a:pathLst>
          </a:custGeom>
          <a:blipFill>
            <a:blip r:embed="rId4"/>
            <a:stretch>
              <a:fillRect/>
            </a:stretch>
          </a:blipFill>
        </p:spPr>
      </p:sp>
      <p:sp>
        <p:nvSpPr>
          <p:cNvPr id="8" name="Freeform 8"/>
          <p:cNvSpPr/>
          <p:nvPr/>
        </p:nvSpPr>
        <p:spPr>
          <a:xfrm rot="-4734906" flipH="1">
            <a:off x="-705197" y="-1154170"/>
            <a:ext cx="4662690" cy="3765122"/>
          </a:xfrm>
          <a:custGeom>
            <a:avLst/>
            <a:gdLst/>
            <a:ahLst/>
            <a:cxnLst/>
            <a:rect l="l" t="t" r="r" b="b"/>
            <a:pathLst>
              <a:path w="4662690" h="3765122">
                <a:moveTo>
                  <a:pt x="4662690" y="0"/>
                </a:moveTo>
                <a:lnTo>
                  <a:pt x="0" y="0"/>
                </a:lnTo>
                <a:lnTo>
                  <a:pt x="0" y="3765122"/>
                </a:lnTo>
                <a:lnTo>
                  <a:pt x="4662690" y="3765122"/>
                </a:lnTo>
                <a:lnTo>
                  <a:pt x="4662690" y="0"/>
                </a:lnTo>
                <a:close/>
              </a:path>
            </a:pathLst>
          </a:custGeom>
          <a:blipFill>
            <a:blip r:embed="rId5"/>
            <a:stretch>
              <a:fillRect/>
            </a:stretch>
          </a:blipFill>
        </p:spPr>
      </p:sp>
      <p:sp>
        <p:nvSpPr>
          <p:cNvPr id="9" name="Freeform 9"/>
          <p:cNvSpPr/>
          <p:nvPr/>
        </p:nvSpPr>
        <p:spPr>
          <a:xfrm>
            <a:off x="15470186" y="0"/>
            <a:ext cx="3578229" cy="7346235"/>
          </a:xfrm>
          <a:custGeom>
            <a:avLst/>
            <a:gdLst/>
            <a:ahLst/>
            <a:cxnLst/>
            <a:rect l="l" t="t" r="r" b="b"/>
            <a:pathLst>
              <a:path w="3578229" h="7346235">
                <a:moveTo>
                  <a:pt x="0" y="0"/>
                </a:moveTo>
                <a:lnTo>
                  <a:pt x="3578228" y="0"/>
                </a:lnTo>
                <a:lnTo>
                  <a:pt x="3578228" y="7346235"/>
                </a:lnTo>
                <a:lnTo>
                  <a:pt x="0" y="7346235"/>
                </a:lnTo>
                <a:lnTo>
                  <a:pt x="0" y="0"/>
                </a:lnTo>
                <a:close/>
              </a:path>
            </a:pathLst>
          </a:custGeom>
          <a:blipFill>
            <a:blip r:embed="rId6"/>
            <a:stretch>
              <a:fillRect/>
            </a:stretch>
          </a:blipFill>
        </p:spPr>
      </p:sp>
      <p:sp>
        <p:nvSpPr>
          <p:cNvPr id="10" name="Freeform 10"/>
          <p:cNvSpPr/>
          <p:nvPr/>
        </p:nvSpPr>
        <p:spPr>
          <a:xfrm rot="-10045849">
            <a:off x="13141255" y="7471385"/>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11" name="Freeform 11"/>
          <p:cNvSpPr/>
          <p:nvPr/>
        </p:nvSpPr>
        <p:spPr>
          <a:xfrm rot="8664082" flipH="1">
            <a:off x="-2612428" y="2843684"/>
            <a:ext cx="3578229" cy="7346235"/>
          </a:xfrm>
          <a:custGeom>
            <a:avLst/>
            <a:gdLst/>
            <a:ahLst/>
            <a:cxnLst/>
            <a:rect l="l" t="t" r="r" b="b"/>
            <a:pathLst>
              <a:path w="3578229" h="7346235">
                <a:moveTo>
                  <a:pt x="3578229" y="0"/>
                </a:moveTo>
                <a:lnTo>
                  <a:pt x="0" y="0"/>
                </a:lnTo>
                <a:lnTo>
                  <a:pt x="0" y="7346235"/>
                </a:lnTo>
                <a:lnTo>
                  <a:pt x="3578229" y="7346235"/>
                </a:lnTo>
                <a:lnTo>
                  <a:pt x="3578229" y="0"/>
                </a:lnTo>
                <a:close/>
              </a:path>
            </a:pathLst>
          </a:custGeom>
          <a:blipFill>
            <a:blip r:embed="rId6"/>
            <a:stretch>
              <a:fillRect/>
            </a:stretch>
          </a:blipFill>
        </p:spPr>
      </p:sp>
      <p:sp>
        <p:nvSpPr>
          <p:cNvPr id="12" name="Freeform 12"/>
          <p:cNvSpPr/>
          <p:nvPr/>
        </p:nvSpPr>
        <p:spPr>
          <a:xfrm>
            <a:off x="1626148" y="1028700"/>
            <a:ext cx="1605499" cy="1605499"/>
          </a:xfrm>
          <a:custGeom>
            <a:avLst/>
            <a:gdLst/>
            <a:ahLst/>
            <a:cxnLst/>
            <a:rect l="l" t="t" r="r" b="b"/>
            <a:pathLst>
              <a:path w="1605499" h="1605499">
                <a:moveTo>
                  <a:pt x="0" y="0"/>
                </a:moveTo>
                <a:lnTo>
                  <a:pt x="1605499" y="0"/>
                </a:lnTo>
                <a:lnTo>
                  <a:pt x="1605499" y="1605499"/>
                </a:lnTo>
                <a:lnTo>
                  <a:pt x="0" y="1605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4589727" y="7035307"/>
            <a:ext cx="1408932" cy="1408932"/>
          </a:xfrm>
          <a:custGeom>
            <a:avLst/>
            <a:gdLst/>
            <a:ahLst/>
            <a:cxnLst/>
            <a:rect l="l" t="t" r="r" b="b"/>
            <a:pathLst>
              <a:path w="1408932" h="1408932">
                <a:moveTo>
                  <a:pt x="0" y="0"/>
                </a:moveTo>
                <a:lnTo>
                  <a:pt x="1408933" y="0"/>
                </a:lnTo>
                <a:lnTo>
                  <a:pt x="1408933" y="1408932"/>
                </a:lnTo>
                <a:lnTo>
                  <a:pt x="0" y="14089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5998660" y="6516801"/>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1196209">
            <a:off x="12078420" y="1368067"/>
            <a:ext cx="4176366" cy="2414817"/>
          </a:xfrm>
          <a:custGeom>
            <a:avLst/>
            <a:gdLst/>
            <a:ahLst/>
            <a:cxnLst/>
            <a:rect l="l" t="t" r="r" b="b"/>
            <a:pathLst>
              <a:path w="4176366" h="2414817">
                <a:moveTo>
                  <a:pt x="0" y="0"/>
                </a:moveTo>
                <a:lnTo>
                  <a:pt x="4176366" y="0"/>
                </a:lnTo>
                <a:lnTo>
                  <a:pt x="4176366" y="2414817"/>
                </a:lnTo>
                <a:lnTo>
                  <a:pt x="0" y="2414817"/>
                </a:lnTo>
                <a:lnTo>
                  <a:pt x="0" y="0"/>
                </a:lnTo>
                <a:close/>
              </a:path>
            </a:pathLst>
          </a:custGeom>
          <a:blipFill>
            <a:blip r:embed="rId11"/>
            <a:stretch>
              <a:fillRect b="-51329"/>
            </a:stretch>
          </a:blipFill>
        </p:spPr>
      </p:sp>
      <p:sp>
        <p:nvSpPr>
          <p:cNvPr id="17" name="Freeform 17"/>
          <p:cNvSpPr/>
          <p:nvPr/>
        </p:nvSpPr>
        <p:spPr>
          <a:xfrm rot="2923274" flipV="1">
            <a:off x="1943673" y="7123660"/>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11"/>
            <a:stretch>
              <a:fillRect b="-51329"/>
            </a:stretch>
          </a:blipFill>
        </p:spPr>
      </p:sp>
      <p:sp>
        <p:nvSpPr>
          <p:cNvPr id="18" name="TextBox 18"/>
          <p:cNvSpPr txBox="1"/>
          <p:nvPr/>
        </p:nvSpPr>
        <p:spPr>
          <a:xfrm>
            <a:off x="2428897" y="1793270"/>
            <a:ext cx="10052089" cy="782206"/>
          </a:xfrm>
          <a:prstGeom prst="rect">
            <a:avLst/>
          </a:prstGeom>
        </p:spPr>
        <p:txBody>
          <a:bodyPr lIns="0" tIns="0" rIns="0" bIns="0" rtlCol="0" anchor="t">
            <a:spAutoFit/>
          </a:bodyPr>
          <a:lstStyle/>
          <a:p>
            <a:pPr algn="ctr">
              <a:lnSpc>
                <a:spcPts val="6126"/>
              </a:lnSpc>
            </a:pPr>
            <a:r>
              <a:rPr lang="en-US" sz="5327" b="1">
                <a:solidFill>
                  <a:srgbClr val="FFDA66"/>
                </a:solidFill>
                <a:latin typeface="Playpen Sans Bold"/>
                <a:ea typeface="Playpen Sans Bold"/>
                <a:cs typeface="Playpen Sans Bold"/>
                <a:sym typeface="Playpen Sans Bold"/>
              </a:rPr>
              <a:t>  DAFTAR ISI</a:t>
            </a:r>
          </a:p>
        </p:txBody>
      </p:sp>
      <p:sp>
        <p:nvSpPr>
          <p:cNvPr id="19" name="TextBox 19"/>
          <p:cNvSpPr txBox="1"/>
          <p:nvPr/>
        </p:nvSpPr>
        <p:spPr>
          <a:xfrm>
            <a:off x="4367774" y="3176776"/>
            <a:ext cx="16964593" cy="3075700"/>
          </a:xfrm>
          <a:prstGeom prst="rect">
            <a:avLst/>
          </a:prstGeom>
        </p:spPr>
        <p:txBody>
          <a:bodyPr lIns="0" tIns="0" rIns="0" bIns="0" rtlCol="0" anchor="t">
            <a:spAutoFit/>
          </a:bodyPr>
          <a:lstStyle/>
          <a:p>
            <a:pPr algn="just">
              <a:lnSpc>
                <a:spcPts val="3533"/>
              </a:lnSpc>
            </a:pPr>
            <a:r>
              <a:rPr lang="en-US" sz="3072" b="1">
                <a:solidFill>
                  <a:srgbClr val="FFFFFF"/>
                </a:solidFill>
                <a:latin typeface="Playpen Sans Bold"/>
                <a:ea typeface="Playpen Sans Bold"/>
                <a:cs typeface="Playpen Sans Bold"/>
                <a:sym typeface="Playpen Sans Bold"/>
              </a:rPr>
              <a:t>DESKRIPSI APLIKASI</a:t>
            </a:r>
          </a:p>
          <a:p>
            <a:pPr algn="just">
              <a:lnSpc>
                <a:spcPts val="3533"/>
              </a:lnSpc>
            </a:pPr>
            <a:r>
              <a:rPr lang="en-US" sz="3072" b="1">
                <a:solidFill>
                  <a:srgbClr val="FFFFFF"/>
                </a:solidFill>
                <a:latin typeface="Playpen Sans Bold"/>
                <a:ea typeface="Playpen Sans Bold"/>
                <a:cs typeface="Playpen Sans Bold"/>
                <a:sym typeface="Playpen Sans Bold"/>
              </a:rPr>
              <a:t>•FITUR YANG TERDAPAT PADA APLIKASI</a:t>
            </a:r>
          </a:p>
          <a:p>
            <a:pPr algn="just">
              <a:lnSpc>
                <a:spcPts val="3533"/>
              </a:lnSpc>
            </a:pPr>
            <a:r>
              <a:rPr lang="en-US" sz="3072" b="1">
                <a:solidFill>
                  <a:srgbClr val="FFFFFF"/>
                </a:solidFill>
                <a:latin typeface="Playpen Sans Bold"/>
                <a:ea typeface="Playpen Sans Bold"/>
                <a:cs typeface="Playpen Sans Bold"/>
                <a:sym typeface="Playpen Sans Bold"/>
              </a:rPr>
              <a:t>•SKETSA RANCANGAN APLIKASI</a:t>
            </a:r>
          </a:p>
          <a:p>
            <a:pPr algn="just">
              <a:lnSpc>
                <a:spcPts val="3533"/>
              </a:lnSpc>
            </a:pPr>
            <a:r>
              <a:rPr lang="en-US" sz="3072" b="1">
                <a:solidFill>
                  <a:srgbClr val="FFFFFF"/>
                </a:solidFill>
                <a:latin typeface="Playpen Sans Bold"/>
                <a:ea typeface="Playpen Sans Bold"/>
                <a:cs typeface="Playpen Sans Bold"/>
                <a:sym typeface="Playpen Sans Bold"/>
              </a:rPr>
              <a:t>•TAMPILAN CODING DI IDE/EDITOR</a:t>
            </a:r>
          </a:p>
          <a:p>
            <a:pPr algn="just">
              <a:lnSpc>
                <a:spcPts val="3533"/>
              </a:lnSpc>
            </a:pPr>
            <a:r>
              <a:rPr lang="en-US" sz="3072" b="1">
                <a:solidFill>
                  <a:srgbClr val="FFFFFF"/>
                </a:solidFill>
                <a:latin typeface="Playpen Sans Bold"/>
                <a:ea typeface="Playpen Sans Bold"/>
                <a:cs typeface="Playpen Sans Bold"/>
                <a:sym typeface="Playpen Sans Bold"/>
              </a:rPr>
              <a:t>•TAMPILAN OUTPUT PROGRAM</a:t>
            </a:r>
          </a:p>
          <a:p>
            <a:pPr algn="just">
              <a:lnSpc>
                <a:spcPts val="3533"/>
              </a:lnSpc>
            </a:pPr>
            <a:r>
              <a:rPr lang="en-US" sz="3072" b="1">
                <a:solidFill>
                  <a:srgbClr val="FFFFFF"/>
                </a:solidFill>
                <a:latin typeface="Playpen Sans Bold"/>
                <a:ea typeface="Playpen Sans Bold"/>
                <a:cs typeface="Playpen Sans Bold"/>
                <a:sym typeface="Playpen Sans Bold"/>
              </a:rPr>
              <a:t>•TAMPILAN UNGGAHAN PROJEK DI GITHUB</a:t>
            </a:r>
          </a:p>
          <a:p>
            <a:pPr algn="just">
              <a:lnSpc>
                <a:spcPts val="3533"/>
              </a:lnSpc>
            </a:pPr>
            <a:endParaRPr lang="en-US" sz="3072" b="1">
              <a:solidFill>
                <a:srgbClr val="FFFFFF"/>
              </a:solidFill>
              <a:latin typeface="Playpen Sans Bold"/>
              <a:ea typeface="Playpen Sans Bold"/>
              <a:cs typeface="Playpen Sans Bold"/>
              <a:sym typeface="Play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TextBox 12"/>
          <p:cNvSpPr txBox="1"/>
          <p:nvPr/>
        </p:nvSpPr>
        <p:spPr>
          <a:xfrm>
            <a:off x="3583930" y="1066800"/>
            <a:ext cx="9638179"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DESKRIPSI PROJEK</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grpSp>
        <p:nvGrpSpPr>
          <p:cNvPr id="13" name="Group 13"/>
          <p:cNvGrpSpPr/>
          <p:nvPr/>
        </p:nvGrpSpPr>
        <p:grpSpPr>
          <a:xfrm>
            <a:off x="1231120" y="2345174"/>
            <a:ext cx="14867881" cy="6061813"/>
            <a:chOff x="0" y="0"/>
            <a:chExt cx="3915820" cy="1596527"/>
          </a:xfrm>
        </p:grpSpPr>
        <p:sp>
          <p:nvSpPr>
            <p:cNvPr id="14" name="Freeform 14"/>
            <p:cNvSpPr/>
            <p:nvPr/>
          </p:nvSpPr>
          <p:spPr>
            <a:xfrm>
              <a:off x="0" y="0"/>
              <a:ext cx="3915820" cy="1596527"/>
            </a:xfrm>
            <a:custGeom>
              <a:avLst/>
              <a:gdLst/>
              <a:ahLst/>
              <a:cxnLst/>
              <a:rect l="l" t="t" r="r" b="b"/>
              <a:pathLst>
                <a:path w="3915820" h="1596527">
                  <a:moveTo>
                    <a:pt x="0" y="0"/>
                  </a:moveTo>
                  <a:lnTo>
                    <a:pt x="3915820" y="0"/>
                  </a:lnTo>
                  <a:lnTo>
                    <a:pt x="3915820" y="1596527"/>
                  </a:lnTo>
                  <a:lnTo>
                    <a:pt x="0" y="1596527"/>
                  </a:lnTo>
                  <a:close/>
                </a:path>
              </a:pathLst>
            </a:custGeom>
            <a:solidFill>
              <a:srgbClr val="00436E">
                <a:alpha val="52941"/>
              </a:srgbClr>
            </a:solidFill>
          </p:spPr>
        </p:sp>
        <p:sp>
          <p:nvSpPr>
            <p:cNvPr id="15" name="TextBox 15"/>
            <p:cNvSpPr txBox="1"/>
            <p:nvPr/>
          </p:nvSpPr>
          <p:spPr>
            <a:xfrm>
              <a:off x="0" y="-28575"/>
              <a:ext cx="3915820" cy="1625102"/>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543473" y="2663383"/>
            <a:ext cx="14389287" cy="5592606"/>
          </a:xfrm>
          <a:prstGeom prst="rect">
            <a:avLst/>
          </a:prstGeom>
        </p:spPr>
        <p:txBody>
          <a:bodyPr lIns="0" tIns="0" rIns="0" bIns="0" rtlCol="0" anchor="t">
            <a:spAutoFit/>
          </a:bodyPr>
          <a:lstStyle/>
          <a:p>
            <a:pPr algn="just">
              <a:lnSpc>
                <a:spcPts val="2996"/>
              </a:lnSpc>
            </a:pPr>
            <a:r>
              <a:rPr lang="en-US" sz="2606">
                <a:solidFill>
                  <a:srgbClr val="FFFFFF"/>
                </a:solidFill>
                <a:latin typeface="Playpen Sans"/>
                <a:ea typeface="Playpen Sans"/>
                <a:cs typeface="Playpen Sans"/>
                <a:sym typeface="Playpen Sans"/>
              </a:rPr>
              <a:t>  Program ini adalah Program system Voting berbasis teks yang dibuat menggunakan Assembly 8086. Aplikasi ini memungkinkan pengguna untuk memberikan suara kepada salah satu dari tiga kandidat (A, B, atau C), melihat hasil pemilihan, mereset hasil suara, atau keluar dari program. Pemrosesan dilakukan secara interaktif dengan menampilkan menu utama dan menangani input pengguna. Jumlah suara untuk setiap kandidat disimpan dalam variabel khusus, sedangkan pesan-pesan seperti menu, konfirmasi, dan pemberitahuan kesalahan dikelola dalam segmen data.</a:t>
            </a:r>
          </a:p>
          <a:p>
            <a:pPr algn="just">
              <a:lnSpc>
                <a:spcPts val="2996"/>
              </a:lnSpc>
            </a:pPr>
            <a:endParaRPr lang="en-US" sz="2606">
              <a:solidFill>
                <a:srgbClr val="FFFFFF"/>
              </a:solidFill>
              <a:latin typeface="Playpen Sans"/>
              <a:ea typeface="Playpen Sans"/>
              <a:cs typeface="Playpen Sans"/>
              <a:sym typeface="Playpen Sans"/>
            </a:endParaRPr>
          </a:p>
          <a:p>
            <a:pPr algn="just">
              <a:lnSpc>
                <a:spcPts val="2996"/>
              </a:lnSpc>
            </a:pPr>
            <a:r>
              <a:rPr lang="en-US" sz="2606">
                <a:solidFill>
                  <a:srgbClr val="FFFFFF"/>
                </a:solidFill>
                <a:latin typeface="Playpen Sans"/>
                <a:ea typeface="Playpen Sans"/>
                <a:cs typeface="Playpen Sans"/>
                <a:sym typeface="Playpen Sans"/>
              </a:rPr>
              <a:t>   Setiap fitur dilengkapi dengan validasi input dan mekanisme konfirmasi untuk tindakan sensitif seperti reset dan keluar. Setelah setiap aksi, pengguna diberikan opsi untuk melanjutkan atau keluar. Hasil suara ditampilkan secara dinamis berdasarkan variabel penghitung yang diperbarui setelah setiap voting. Program dirancang untuk berjalan terus menerus hingga pengguna memilih untuk mengakhirinya, menjadikannya alat yang sederhana namun efektif untuk simulasi sistem pemilihan.</a:t>
            </a:r>
          </a:p>
          <a:p>
            <a:pPr algn="just">
              <a:lnSpc>
                <a:spcPts val="2996"/>
              </a:lnSpc>
            </a:pPr>
            <a:endParaRPr lang="en-US" sz="2606">
              <a:solidFill>
                <a:srgbClr val="FFFFFF"/>
              </a:solidFill>
              <a:latin typeface="Playpen Sans"/>
              <a:ea typeface="Playpen Sans"/>
              <a:cs typeface="Playpen Sans"/>
              <a:sym typeface="Playpen Sans"/>
            </a:endParaRPr>
          </a:p>
        </p:txBody>
      </p:sp>
      <p:sp>
        <p:nvSpPr>
          <p:cNvPr id="17" name="Freeform 17"/>
          <p:cNvSpPr/>
          <p:nvPr/>
        </p:nvSpPr>
        <p:spPr>
          <a:xfrm rot="1616795" flipV="1">
            <a:off x="2063189" y="8038644"/>
            <a:ext cx="4567819" cy="2641159"/>
          </a:xfrm>
          <a:custGeom>
            <a:avLst/>
            <a:gdLst/>
            <a:ahLst/>
            <a:cxnLst/>
            <a:rect l="l" t="t" r="r" b="b"/>
            <a:pathLst>
              <a:path w="4567819" h="2641159">
                <a:moveTo>
                  <a:pt x="0" y="2641159"/>
                </a:moveTo>
                <a:lnTo>
                  <a:pt x="4567819" y="2641159"/>
                </a:lnTo>
                <a:lnTo>
                  <a:pt x="4567819" y="0"/>
                </a:lnTo>
                <a:lnTo>
                  <a:pt x="0" y="0"/>
                </a:lnTo>
                <a:lnTo>
                  <a:pt x="0" y="2641159"/>
                </a:lnTo>
                <a:close/>
              </a:path>
            </a:pathLst>
          </a:custGeom>
          <a:blipFill>
            <a:blip r:embed="rId9"/>
            <a:stretch>
              <a:fillRect b="-51329"/>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TextBox 12"/>
          <p:cNvSpPr txBox="1"/>
          <p:nvPr/>
        </p:nvSpPr>
        <p:spPr>
          <a:xfrm>
            <a:off x="2571343" y="859899"/>
            <a:ext cx="13145314"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DAFTAR SELURUH SPESIFIKASI </a:t>
            </a:r>
          </a:p>
        </p:txBody>
      </p:sp>
      <p:grpSp>
        <p:nvGrpSpPr>
          <p:cNvPr id="13" name="Group 13"/>
          <p:cNvGrpSpPr/>
          <p:nvPr/>
        </p:nvGrpSpPr>
        <p:grpSpPr>
          <a:xfrm>
            <a:off x="1992267" y="1907670"/>
            <a:ext cx="15134413" cy="6703878"/>
            <a:chOff x="0" y="0"/>
            <a:chExt cx="3986018" cy="1765630"/>
          </a:xfrm>
        </p:grpSpPr>
        <p:sp>
          <p:nvSpPr>
            <p:cNvPr id="14" name="Freeform 14"/>
            <p:cNvSpPr/>
            <p:nvPr/>
          </p:nvSpPr>
          <p:spPr>
            <a:xfrm>
              <a:off x="0" y="0"/>
              <a:ext cx="3986018" cy="1765630"/>
            </a:xfrm>
            <a:custGeom>
              <a:avLst/>
              <a:gdLst/>
              <a:ahLst/>
              <a:cxnLst/>
              <a:rect l="l" t="t" r="r" b="b"/>
              <a:pathLst>
                <a:path w="3986018" h="1765630">
                  <a:moveTo>
                    <a:pt x="0" y="0"/>
                  </a:moveTo>
                  <a:lnTo>
                    <a:pt x="3986018" y="0"/>
                  </a:lnTo>
                  <a:lnTo>
                    <a:pt x="3986018" y="1765630"/>
                  </a:lnTo>
                  <a:lnTo>
                    <a:pt x="0" y="1765630"/>
                  </a:lnTo>
                  <a:close/>
                </a:path>
              </a:pathLst>
            </a:custGeom>
            <a:solidFill>
              <a:srgbClr val="00436E">
                <a:alpha val="52941"/>
              </a:srgbClr>
            </a:solidFill>
          </p:spPr>
        </p:sp>
        <p:sp>
          <p:nvSpPr>
            <p:cNvPr id="15" name="TextBox 15"/>
            <p:cNvSpPr txBox="1"/>
            <p:nvPr/>
          </p:nvSpPr>
          <p:spPr>
            <a:xfrm>
              <a:off x="0" y="-28575"/>
              <a:ext cx="3986018" cy="179420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498096" y="2071307"/>
            <a:ext cx="14389287" cy="7065048"/>
          </a:xfrm>
          <a:prstGeom prst="rect">
            <a:avLst/>
          </a:prstGeom>
        </p:spPr>
        <p:txBody>
          <a:bodyPr lIns="0" tIns="0" rIns="0" bIns="0" rtlCol="0" anchor="t">
            <a:spAutoFit/>
          </a:bodyPr>
          <a:lstStyle/>
          <a:p>
            <a:pPr algn="just">
              <a:lnSpc>
                <a:spcPts val="2996"/>
              </a:lnSpc>
            </a:pPr>
            <a:r>
              <a:rPr lang="en-US" sz="2606" b="1">
                <a:solidFill>
                  <a:srgbClr val="FFFFFF"/>
                </a:solidFill>
                <a:latin typeface="Playpen Sans Bold"/>
                <a:ea typeface="Playpen Sans Bold"/>
                <a:cs typeface="Playpen Sans Bold"/>
                <a:sym typeface="Playpen Sans Bold"/>
              </a:rPr>
              <a:t>1. MENU UTAMA </a:t>
            </a:r>
          </a:p>
          <a:p>
            <a:pPr algn="just">
              <a:lnSpc>
                <a:spcPts val="2996"/>
              </a:lnSpc>
            </a:pPr>
            <a:r>
              <a:rPr lang="en-US" sz="2606">
                <a:solidFill>
                  <a:srgbClr val="FFFFFF"/>
                </a:solidFill>
                <a:latin typeface="Playpen Sans"/>
                <a:ea typeface="Playpen Sans"/>
                <a:cs typeface="Playpen Sans"/>
                <a:sym typeface="Playpen Sans"/>
              </a:rPr>
              <a:t>Menu utama adalah layar awal program, menampilkan beberapa pilihan untuk pengguna. Pilihan ini termasuk memulai voting, melihat hasil voting, mereset hasil voting, dan keluar dari program. </a:t>
            </a:r>
          </a:p>
          <a:p>
            <a:pPr algn="just">
              <a:lnSpc>
                <a:spcPts val="2996"/>
              </a:lnSpc>
            </a:pPr>
            <a:endParaRPr lang="en-US" sz="2606">
              <a:solidFill>
                <a:srgbClr val="FFFFFF"/>
              </a:solidFill>
              <a:latin typeface="Playpen Sans"/>
              <a:ea typeface="Playpen Sans"/>
              <a:cs typeface="Playpen Sans"/>
              <a:sym typeface="Playpen Sans"/>
            </a:endParaRPr>
          </a:p>
          <a:p>
            <a:pPr algn="just">
              <a:lnSpc>
                <a:spcPts val="2996"/>
              </a:lnSpc>
            </a:pPr>
            <a:r>
              <a:rPr lang="en-US" sz="2606" b="1">
                <a:solidFill>
                  <a:srgbClr val="FFFFFF"/>
                </a:solidFill>
                <a:latin typeface="Playpen Sans Bold"/>
                <a:ea typeface="Playpen Sans Bold"/>
                <a:cs typeface="Playpen Sans Bold"/>
                <a:sym typeface="Playpen Sans Bold"/>
              </a:rPr>
              <a:t>2. PROSES VOTING</a:t>
            </a:r>
          </a:p>
          <a:p>
            <a:pPr algn="just">
              <a:lnSpc>
                <a:spcPts val="2996"/>
              </a:lnSpc>
            </a:pPr>
            <a:r>
              <a:rPr lang="en-US" sz="2606">
                <a:solidFill>
                  <a:srgbClr val="FFFFFF"/>
                </a:solidFill>
                <a:latin typeface="Playpen Sans"/>
                <a:ea typeface="Playpen Sans"/>
                <a:cs typeface="Playpen Sans"/>
                <a:sym typeface="Playpen Sans"/>
              </a:rPr>
              <a:t>Proses voting dimulai dengan menampilkan daftar kandidat dan meminta pengguna memilih dengan angka 1, 2, atau 3. Suara yang valid ditambahkan ke kandidat yang dipilih, lalu program menampilkan pesan sukses. Jika input tidak valid, program meminta pengguna mencoba lagi. Setelah selesai, pengguna kembali ke menu utama.</a:t>
            </a:r>
          </a:p>
          <a:p>
            <a:pPr algn="just">
              <a:lnSpc>
                <a:spcPts val="2996"/>
              </a:lnSpc>
            </a:pPr>
            <a:endParaRPr lang="en-US" sz="2606">
              <a:solidFill>
                <a:srgbClr val="FFFFFF"/>
              </a:solidFill>
              <a:latin typeface="Playpen Sans"/>
              <a:ea typeface="Playpen Sans"/>
              <a:cs typeface="Playpen Sans"/>
              <a:sym typeface="Playpen Sans"/>
            </a:endParaRPr>
          </a:p>
          <a:p>
            <a:pPr algn="just">
              <a:lnSpc>
                <a:spcPts val="2996"/>
              </a:lnSpc>
            </a:pPr>
            <a:r>
              <a:rPr lang="en-US" sz="2606" b="1">
                <a:solidFill>
                  <a:srgbClr val="FFFFFF"/>
                </a:solidFill>
                <a:latin typeface="Playpen Sans Bold"/>
                <a:ea typeface="Playpen Sans Bold"/>
                <a:cs typeface="Playpen Sans Bold"/>
                <a:sym typeface="Playpen Sans Bold"/>
              </a:rPr>
              <a:t>3. LIHAT HASIL VOTING</a:t>
            </a:r>
          </a:p>
          <a:p>
            <a:pPr algn="just">
              <a:lnSpc>
                <a:spcPts val="2996"/>
              </a:lnSpc>
            </a:pPr>
            <a:r>
              <a:rPr lang="en-US" sz="2606">
                <a:solidFill>
                  <a:srgbClr val="FFFFFF"/>
                </a:solidFill>
                <a:latin typeface="Playpen Sans"/>
                <a:ea typeface="Playpen Sans"/>
                <a:cs typeface="Playpen Sans"/>
                <a:sym typeface="Playpen Sans"/>
              </a:rPr>
              <a:t>Proses melihat hasil voting menampilkan jumlah suara yang diterima oleh masing-masing kandidat, yaitu Kandidat A, B, dan C. Program mengambil data suara dari variabel yang menyimpan total suara masing-masing kandidat dan menampilkannya kepada pengguna. Setelah itu, pengguna dapat memilih untuk kembali ke menu utama atau keluar dari program</a:t>
            </a:r>
          </a:p>
          <a:p>
            <a:pPr algn="just">
              <a:lnSpc>
                <a:spcPts val="2996"/>
              </a:lnSpc>
            </a:pPr>
            <a:r>
              <a:rPr lang="en-US" sz="2606" b="1">
                <a:solidFill>
                  <a:srgbClr val="FFFFFF"/>
                </a:solidFill>
                <a:latin typeface="Playpen Sans Bold"/>
                <a:ea typeface="Playpen Sans Bold"/>
                <a:cs typeface="Playpen Sans Bold"/>
                <a:sym typeface="Playpen Sans Bold"/>
              </a:rPr>
              <a:t> </a:t>
            </a:r>
          </a:p>
          <a:p>
            <a:pPr algn="just">
              <a:lnSpc>
                <a:spcPts val="2996"/>
              </a:lnSpc>
            </a:pPr>
            <a:endParaRPr lang="en-US" sz="2606" b="1">
              <a:solidFill>
                <a:srgbClr val="FFFFFF"/>
              </a:solidFill>
              <a:latin typeface="Playpen Sans Bold"/>
              <a:ea typeface="Playpen Sans Bold"/>
              <a:cs typeface="Playpen Sans Bold"/>
              <a:sym typeface="Playpen Sans Bold"/>
            </a:endParaRPr>
          </a:p>
        </p:txBody>
      </p:sp>
      <p:sp>
        <p:nvSpPr>
          <p:cNvPr id="17" name="Freeform 17"/>
          <p:cNvSpPr/>
          <p:nvPr/>
        </p:nvSpPr>
        <p:spPr>
          <a:xfrm rot="1616795" flipV="1">
            <a:off x="287434" y="8099326"/>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9"/>
            <a:stretch>
              <a:fillRect b="-51329"/>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TextBox 12"/>
          <p:cNvSpPr txBox="1"/>
          <p:nvPr/>
        </p:nvSpPr>
        <p:spPr>
          <a:xfrm>
            <a:off x="2571343" y="859899"/>
            <a:ext cx="13145314"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DAFTAR SELURUH SPESIFIKASI </a:t>
            </a:r>
          </a:p>
        </p:txBody>
      </p:sp>
      <p:grpSp>
        <p:nvGrpSpPr>
          <p:cNvPr id="13" name="Group 13"/>
          <p:cNvGrpSpPr/>
          <p:nvPr/>
        </p:nvGrpSpPr>
        <p:grpSpPr>
          <a:xfrm>
            <a:off x="1712722" y="1734294"/>
            <a:ext cx="15413958" cy="4599333"/>
            <a:chOff x="0" y="0"/>
            <a:chExt cx="4059643" cy="1211347"/>
          </a:xfrm>
        </p:grpSpPr>
        <p:sp>
          <p:nvSpPr>
            <p:cNvPr id="14" name="Freeform 14"/>
            <p:cNvSpPr/>
            <p:nvPr/>
          </p:nvSpPr>
          <p:spPr>
            <a:xfrm>
              <a:off x="0" y="0"/>
              <a:ext cx="4059643" cy="1211347"/>
            </a:xfrm>
            <a:custGeom>
              <a:avLst/>
              <a:gdLst/>
              <a:ahLst/>
              <a:cxnLst/>
              <a:rect l="l" t="t" r="r" b="b"/>
              <a:pathLst>
                <a:path w="4059643" h="1211347">
                  <a:moveTo>
                    <a:pt x="0" y="0"/>
                  </a:moveTo>
                  <a:lnTo>
                    <a:pt x="4059643" y="0"/>
                  </a:lnTo>
                  <a:lnTo>
                    <a:pt x="4059643" y="1211347"/>
                  </a:lnTo>
                  <a:lnTo>
                    <a:pt x="0" y="1211347"/>
                  </a:lnTo>
                  <a:close/>
                </a:path>
              </a:pathLst>
            </a:custGeom>
            <a:solidFill>
              <a:srgbClr val="00436E">
                <a:alpha val="52941"/>
              </a:srgbClr>
            </a:solidFill>
          </p:spPr>
        </p:sp>
        <p:sp>
          <p:nvSpPr>
            <p:cNvPr id="15" name="TextBox 15"/>
            <p:cNvSpPr txBox="1"/>
            <p:nvPr/>
          </p:nvSpPr>
          <p:spPr>
            <a:xfrm>
              <a:off x="0" y="-28575"/>
              <a:ext cx="4059643" cy="1239922"/>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024836" y="2032779"/>
            <a:ext cx="14389287" cy="4093248"/>
          </a:xfrm>
          <a:prstGeom prst="rect">
            <a:avLst/>
          </a:prstGeom>
        </p:spPr>
        <p:txBody>
          <a:bodyPr lIns="0" tIns="0" rIns="0" bIns="0" rtlCol="0" anchor="t">
            <a:spAutoFit/>
          </a:bodyPr>
          <a:lstStyle/>
          <a:p>
            <a:pPr algn="just">
              <a:lnSpc>
                <a:spcPts val="2996"/>
              </a:lnSpc>
            </a:pPr>
            <a:r>
              <a:rPr lang="en-US" sz="2606" b="1">
                <a:solidFill>
                  <a:srgbClr val="FFFFFF"/>
                </a:solidFill>
                <a:latin typeface="Playpen Sans Bold"/>
                <a:ea typeface="Playpen Sans Bold"/>
                <a:cs typeface="Playpen Sans Bold"/>
                <a:sym typeface="Playpen Sans Bold"/>
              </a:rPr>
              <a:t>4. RESET HASIL VOTING</a:t>
            </a:r>
          </a:p>
          <a:p>
            <a:pPr algn="just">
              <a:lnSpc>
                <a:spcPts val="2996"/>
              </a:lnSpc>
            </a:pPr>
            <a:r>
              <a:rPr lang="en-US" sz="2606">
                <a:solidFill>
                  <a:srgbClr val="FFFFFF"/>
                </a:solidFill>
                <a:latin typeface="Playpen Sans"/>
                <a:ea typeface="Playpen Sans"/>
                <a:cs typeface="Playpen Sans"/>
                <a:sym typeface="Playpen Sans"/>
              </a:rPr>
              <a:t>Proses reset hasil voting dimulai dengan menampilkan konfirmasi apakah pengguna yakin ingin mereset hasil voting. Jika pengguna memilih "Y" atau "y", suara untuk semua kandidat (A, B, dan C) akan direset ke 0, dan program akan menampilkan pesan bahwa hasil voting telah direset. Jika pengguna memilih "N" atau "n", proses reset dibatalkan dan pengguna kembali ke menu utama.</a:t>
            </a:r>
          </a:p>
          <a:p>
            <a:pPr algn="just">
              <a:lnSpc>
                <a:spcPts val="2996"/>
              </a:lnSpc>
            </a:pPr>
            <a:endParaRPr lang="en-US" sz="2606">
              <a:solidFill>
                <a:srgbClr val="FFFFFF"/>
              </a:solidFill>
              <a:latin typeface="Playpen Sans"/>
              <a:ea typeface="Playpen Sans"/>
              <a:cs typeface="Playpen Sans"/>
              <a:sym typeface="Playpen Sans"/>
            </a:endParaRPr>
          </a:p>
          <a:p>
            <a:pPr algn="just">
              <a:lnSpc>
                <a:spcPts val="2996"/>
              </a:lnSpc>
            </a:pPr>
            <a:r>
              <a:rPr lang="en-US" sz="2606" b="1">
                <a:solidFill>
                  <a:srgbClr val="FFFFFF"/>
                </a:solidFill>
                <a:latin typeface="Playpen Sans Bold"/>
                <a:ea typeface="Playpen Sans Bold"/>
                <a:cs typeface="Playpen Sans Bold"/>
                <a:sym typeface="Playpen Sans Bold"/>
              </a:rPr>
              <a:t>5. KELUAR</a:t>
            </a:r>
          </a:p>
          <a:p>
            <a:pPr algn="just">
              <a:lnSpc>
                <a:spcPts val="2996"/>
              </a:lnSpc>
            </a:pPr>
            <a:r>
              <a:rPr lang="en-US" sz="2606">
                <a:solidFill>
                  <a:srgbClr val="FFFFFF"/>
                </a:solidFill>
                <a:latin typeface="Playpen Sans"/>
                <a:ea typeface="Playpen Sans"/>
                <a:cs typeface="Playpen Sans"/>
                <a:sym typeface="Playpen Sans"/>
              </a:rPr>
              <a:t>Proses keluar dimulai dengan meminta konfirmasi pengguna apakah mereka yakin ingin keluar.</a:t>
            </a:r>
          </a:p>
          <a:p>
            <a:pPr algn="just">
              <a:lnSpc>
                <a:spcPts val="2996"/>
              </a:lnSpc>
            </a:pPr>
            <a:r>
              <a:rPr lang="en-US" sz="2606" b="1">
                <a:solidFill>
                  <a:srgbClr val="FFFFFF"/>
                </a:solidFill>
                <a:latin typeface="Playpen Sans Bold"/>
                <a:ea typeface="Playpen Sans Bold"/>
                <a:cs typeface="Playpen Sans Bold"/>
                <a:sym typeface="Playpen Sans Bold"/>
              </a:rPr>
              <a:t> </a:t>
            </a:r>
          </a:p>
        </p:txBody>
      </p:sp>
      <p:sp>
        <p:nvSpPr>
          <p:cNvPr id="17" name="Freeform 17"/>
          <p:cNvSpPr/>
          <p:nvPr/>
        </p:nvSpPr>
        <p:spPr>
          <a:xfrm rot="1616795" flipV="1">
            <a:off x="2063189" y="8038644"/>
            <a:ext cx="4567819" cy="2641159"/>
          </a:xfrm>
          <a:custGeom>
            <a:avLst/>
            <a:gdLst/>
            <a:ahLst/>
            <a:cxnLst/>
            <a:rect l="l" t="t" r="r" b="b"/>
            <a:pathLst>
              <a:path w="4567819" h="2641159">
                <a:moveTo>
                  <a:pt x="0" y="2641159"/>
                </a:moveTo>
                <a:lnTo>
                  <a:pt x="4567819" y="2641159"/>
                </a:lnTo>
                <a:lnTo>
                  <a:pt x="4567819" y="0"/>
                </a:lnTo>
                <a:lnTo>
                  <a:pt x="0" y="0"/>
                </a:lnTo>
                <a:lnTo>
                  <a:pt x="0" y="2641159"/>
                </a:lnTo>
                <a:close/>
              </a:path>
            </a:pathLst>
          </a:custGeom>
          <a:blipFill>
            <a:blip r:embed="rId9"/>
            <a:stretch>
              <a:fillRect b="-5132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Freeform 12"/>
          <p:cNvSpPr/>
          <p:nvPr/>
        </p:nvSpPr>
        <p:spPr>
          <a:xfrm rot="1616795" flipV="1">
            <a:off x="2063189" y="8038644"/>
            <a:ext cx="4567819" cy="2641159"/>
          </a:xfrm>
          <a:custGeom>
            <a:avLst/>
            <a:gdLst/>
            <a:ahLst/>
            <a:cxnLst/>
            <a:rect l="l" t="t" r="r" b="b"/>
            <a:pathLst>
              <a:path w="4567819" h="2641159">
                <a:moveTo>
                  <a:pt x="0" y="2641159"/>
                </a:moveTo>
                <a:lnTo>
                  <a:pt x="4567819" y="2641159"/>
                </a:lnTo>
                <a:lnTo>
                  <a:pt x="4567819" y="0"/>
                </a:lnTo>
                <a:lnTo>
                  <a:pt x="0" y="0"/>
                </a:lnTo>
                <a:lnTo>
                  <a:pt x="0" y="2641159"/>
                </a:lnTo>
                <a:close/>
              </a:path>
            </a:pathLst>
          </a:custGeom>
          <a:blipFill>
            <a:blip r:embed="rId9"/>
            <a:stretch>
              <a:fillRect b="-51329"/>
            </a:stretch>
          </a:blipFill>
        </p:spPr>
      </p:sp>
      <p:sp>
        <p:nvSpPr>
          <p:cNvPr id="13" name="Freeform 13"/>
          <p:cNvSpPr/>
          <p:nvPr/>
        </p:nvSpPr>
        <p:spPr>
          <a:xfrm>
            <a:off x="3625084" y="2345174"/>
            <a:ext cx="10749203" cy="6286538"/>
          </a:xfrm>
          <a:custGeom>
            <a:avLst/>
            <a:gdLst/>
            <a:ahLst/>
            <a:cxnLst/>
            <a:rect l="l" t="t" r="r" b="b"/>
            <a:pathLst>
              <a:path w="10749203" h="6286538">
                <a:moveTo>
                  <a:pt x="0" y="0"/>
                </a:moveTo>
                <a:lnTo>
                  <a:pt x="10749203" y="0"/>
                </a:lnTo>
                <a:lnTo>
                  <a:pt x="10749203" y="6286538"/>
                </a:lnTo>
                <a:lnTo>
                  <a:pt x="0" y="6286538"/>
                </a:lnTo>
                <a:lnTo>
                  <a:pt x="0" y="0"/>
                </a:lnTo>
                <a:close/>
              </a:path>
            </a:pathLst>
          </a:custGeom>
          <a:blipFill>
            <a:blip r:embed="rId10"/>
            <a:stretch>
              <a:fillRect/>
            </a:stretch>
          </a:blipFill>
        </p:spPr>
      </p:sp>
      <p:sp>
        <p:nvSpPr>
          <p:cNvPr id="14" name="TextBox 14"/>
          <p:cNvSpPr txBox="1"/>
          <p:nvPr/>
        </p:nvSpPr>
        <p:spPr>
          <a:xfrm>
            <a:off x="3802193" y="882652"/>
            <a:ext cx="9291426"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SKETSA FLOWCHART</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5186432" y="2103666"/>
            <a:ext cx="6256196" cy="7154634"/>
          </a:xfrm>
          <a:custGeom>
            <a:avLst/>
            <a:gdLst/>
            <a:ahLst/>
            <a:cxnLst/>
            <a:rect l="l" t="t" r="r" b="b"/>
            <a:pathLst>
              <a:path w="6256196" h="7154634">
                <a:moveTo>
                  <a:pt x="0" y="0"/>
                </a:moveTo>
                <a:lnTo>
                  <a:pt x="6256197" y="0"/>
                </a:lnTo>
                <a:lnTo>
                  <a:pt x="6256197" y="7154634"/>
                </a:lnTo>
                <a:lnTo>
                  <a:pt x="0" y="7154634"/>
                </a:lnTo>
                <a:lnTo>
                  <a:pt x="0" y="0"/>
                </a:lnTo>
                <a:close/>
              </a:path>
            </a:pathLst>
          </a:custGeom>
          <a:blipFill>
            <a:blip r:embed="rId10"/>
            <a:stretch>
              <a:fillRect/>
            </a:stretch>
          </a:blipFill>
        </p:spPr>
      </p:sp>
      <p:sp>
        <p:nvSpPr>
          <p:cNvPr id="14" name="TextBox 14"/>
          <p:cNvSpPr txBox="1"/>
          <p:nvPr/>
        </p:nvSpPr>
        <p:spPr>
          <a:xfrm>
            <a:off x="3802193" y="882652"/>
            <a:ext cx="9291426"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SKETSA FLOWCHART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TextBox 13"/>
          <p:cNvSpPr txBox="1"/>
          <p:nvPr/>
        </p:nvSpPr>
        <p:spPr>
          <a:xfrm>
            <a:off x="2582968" y="1187238"/>
            <a:ext cx="13122063"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RANCANGAN SKETSA APLIKASI</a:t>
            </a:r>
          </a:p>
        </p:txBody>
      </p:sp>
      <p:sp>
        <p:nvSpPr>
          <p:cNvPr id="14" name="TextBox 14"/>
          <p:cNvSpPr txBox="1"/>
          <p:nvPr/>
        </p:nvSpPr>
        <p:spPr>
          <a:xfrm>
            <a:off x="2038456" y="2683930"/>
            <a:ext cx="14389287" cy="3721773"/>
          </a:xfrm>
          <a:prstGeom prst="rect">
            <a:avLst/>
          </a:prstGeom>
        </p:spPr>
        <p:txBody>
          <a:bodyPr lIns="0" tIns="0" rIns="0" bIns="0" rtlCol="0" anchor="t">
            <a:spAutoFit/>
          </a:bodyPr>
          <a:lstStyle/>
          <a:p>
            <a:pPr algn="just">
              <a:lnSpc>
                <a:spcPts val="2996"/>
              </a:lnSpc>
            </a:pPr>
            <a:r>
              <a:rPr lang="en-US" sz="2606">
                <a:solidFill>
                  <a:srgbClr val="FFFFFF"/>
                </a:solidFill>
                <a:latin typeface="Playpen Sans"/>
                <a:ea typeface="Playpen Sans"/>
                <a:cs typeface="Playpen Sans"/>
                <a:sym typeface="Playpen Sans"/>
              </a:rPr>
              <a:t>Sketsa aplikasi ini adalah sebuah program pemilihan umum berbasis teks yang memiliki menu utama dengan beberapa opsi: mulai voting, melihat hasil voting, mereset hasil voting, atau keluar dari program. Saat memilih untuk mulai voting, pengguna akan melihat daftar kandidat dan dapat memilih salah satu untuk memberikan suara. Suara akan dihitung dan ditampilkan setelah voting selesai. Jika memilih untuk melihat hasil voting, aplikasi akan menampilkan jumlah suara untuk setiap kandidat. Ada juga opsi untuk mereset hasil voting, yang meminta konfirmasi dari pengguna untuk menghapus semua suara yang telah terkumpul. Terakhir, jika pengguna memilih keluar, aplikasi akan meminta konfirmasi dan menutup program setelah menampilkan pesan perpisahan.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794</Words>
  <Application>Microsoft Office PowerPoint</Application>
  <PresentationFormat>Custom</PresentationFormat>
  <Paragraphs>57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Playpen Sans</vt:lpstr>
      <vt:lpstr>Playpen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akhir</dc:title>
  <dc:creator>ACER</dc:creator>
  <cp:lastModifiedBy>Aditra Dirta</cp:lastModifiedBy>
  <cp:revision>2</cp:revision>
  <dcterms:created xsi:type="dcterms:W3CDTF">2006-08-16T00:00:00Z</dcterms:created>
  <dcterms:modified xsi:type="dcterms:W3CDTF">2025-01-11T09:52:38Z</dcterms:modified>
  <dc:identifier>DAGbnz9Q6W4</dc:identifier>
</cp:coreProperties>
</file>